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  <p:sldMasterId id="2147483654" r:id="rId2"/>
  </p:sldMasterIdLst>
  <p:notesMasterIdLst>
    <p:notesMasterId r:id="rId41"/>
  </p:notesMasterIdLst>
  <p:sldIdLst>
    <p:sldId id="256" r:id="rId3"/>
    <p:sldId id="257" r:id="rId4"/>
    <p:sldId id="258" r:id="rId5"/>
    <p:sldId id="259" r:id="rId6"/>
    <p:sldId id="291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92" r:id="rId18"/>
    <p:sldId id="293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90" r:id="rId36"/>
    <p:sldId id="286" r:id="rId37"/>
    <p:sldId id="287" r:id="rId38"/>
    <p:sldId id="288" r:id="rId39"/>
    <p:sldId id="289" r:id="rId40"/>
  </p:sldIdLst>
  <p:sldSz cx="9144000" cy="6858000" type="screen4x3"/>
  <p:notesSz cx="6858000" cy="99472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00B1E09-E10C-4F34-9F0C-11C589A0410A}">
  <a:tblStyle styleId="{500B1E09-E10C-4F34-9F0C-11C589A0410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8800"/>
            <a:ext cx="29718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9448800"/>
            <a:ext cx="29718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25" name="Google Shape;125;p10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0:notes"/>
          <p:cNvSpPr txBox="1"/>
          <p:nvPr/>
        </p:nvSpPr>
        <p:spPr>
          <a:xfrm>
            <a:off x="3884612" y="9448800"/>
            <a:ext cx="29718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lang="ru-RU"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32" name="Google Shape;132;p11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/>
              <a:t>АУЦА предлагает программу финансовой поддержки на основе академических достижений и финансового положения студентов.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1:notes"/>
          <p:cNvSpPr txBox="1"/>
          <p:nvPr/>
        </p:nvSpPr>
        <p:spPr>
          <a:xfrm>
            <a:off x="3884612" y="9448800"/>
            <a:ext cx="29718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lang="ru-RU"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2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3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4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58" name="Google Shape;158;p15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5:notes"/>
          <p:cNvSpPr txBox="1"/>
          <p:nvPr/>
        </p:nvSpPr>
        <p:spPr>
          <a:xfrm>
            <a:off x="3884612" y="9448800"/>
            <a:ext cx="29718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lang="ru-RU"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65" name="Google Shape;165;p16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None/>
            </a:pPr>
            <a:r>
              <a:rPr lang="ru-RU">
                <a:solidFill>
                  <a:srgbClr val="FF0000"/>
                </a:solidFill>
              </a:rPr>
              <a:t>(</a:t>
            </a:r>
            <a:r>
              <a:rPr lang="ru-RU">
                <a:solidFill>
                  <a:srgbClr val="92D050"/>
                </a:solidFill>
              </a:rPr>
              <a:t>add a picture to the website and mention several option they can use)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92D050"/>
              </a:solidFill>
            </a:endParaRPr>
          </a:p>
        </p:txBody>
      </p:sp>
      <p:sp>
        <p:nvSpPr>
          <p:cNvPr id="166" name="Google Shape;166;p16:notes"/>
          <p:cNvSpPr txBox="1"/>
          <p:nvPr/>
        </p:nvSpPr>
        <p:spPr>
          <a:xfrm>
            <a:off x="3884612" y="9448800"/>
            <a:ext cx="29718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lang="ru-RU"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7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8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9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67" name="Google Shape;67;p2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/>
              <a:t>Количество предметов в семестр зависит от кредитности курса.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/>
              <a:t>Объяснить разницу 30 и 33 кредитов в семестр</a:t>
            </a:r>
            <a:endParaRPr/>
          </a:p>
        </p:txBody>
      </p:sp>
      <p:sp>
        <p:nvSpPr>
          <p:cNvPr id="68" name="Google Shape;68;p2:notes"/>
          <p:cNvSpPr txBox="1"/>
          <p:nvPr/>
        </p:nvSpPr>
        <p:spPr>
          <a:xfrm>
            <a:off x="3884612" y="9448800"/>
            <a:ext cx="29718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lang="ru-RU"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90" name="Google Shape;190;p20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/>
              <a:t>Есть формочка куда обращаться и мы вам ее распечатали в папке</a:t>
            </a:r>
            <a:endParaRPr/>
          </a:p>
        </p:txBody>
      </p:sp>
      <p:sp>
        <p:nvSpPr>
          <p:cNvPr id="191" name="Google Shape;191;p20:notes"/>
          <p:cNvSpPr txBox="1"/>
          <p:nvPr/>
        </p:nvSpPr>
        <p:spPr>
          <a:xfrm>
            <a:off x="3884612" y="9448800"/>
            <a:ext cx="29718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lang="ru-RU"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1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2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3936f26627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200" cy="3730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13936f26627_2_0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0" name="Google Shape;210;g13936f26627_2_0:notes"/>
          <p:cNvSpPr txBox="1">
            <a:spLocks noGrp="1"/>
          </p:cNvSpPr>
          <p:nvPr>
            <p:ph type="sldNum" idx="12"/>
          </p:nvPr>
        </p:nvSpPr>
        <p:spPr>
          <a:xfrm>
            <a:off x="3884612" y="9448800"/>
            <a:ext cx="2971800" cy="496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ru-RU"/>
              <a:t>26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1388b424e6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200" cy="3730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1388b424e6a_0_0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g1388b424e6a_0_0:notes"/>
          <p:cNvSpPr txBox="1">
            <a:spLocks noGrp="1"/>
          </p:cNvSpPr>
          <p:nvPr>
            <p:ph type="sldNum" idx="12"/>
          </p:nvPr>
        </p:nvSpPr>
        <p:spPr>
          <a:xfrm>
            <a:off x="3884612" y="9448800"/>
            <a:ext cx="2971800" cy="496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ru-RU"/>
              <a:t>27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1388b424e6a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1388b424e6a_0_8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g1388b424e6a_0_8:notes"/>
          <p:cNvSpPr txBox="1">
            <a:spLocks noGrp="1"/>
          </p:cNvSpPr>
          <p:nvPr>
            <p:ph type="sldNum" idx="12"/>
          </p:nvPr>
        </p:nvSpPr>
        <p:spPr>
          <a:xfrm>
            <a:off x="3884612" y="9448800"/>
            <a:ext cx="2971800" cy="496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ru-RU"/>
              <a:t>28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1388b424e6a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1388b424e6a_0_17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g1388b424e6a_0_17:notes"/>
          <p:cNvSpPr txBox="1">
            <a:spLocks noGrp="1"/>
          </p:cNvSpPr>
          <p:nvPr>
            <p:ph type="sldNum" idx="12"/>
          </p:nvPr>
        </p:nvSpPr>
        <p:spPr>
          <a:xfrm>
            <a:off x="3884612" y="9448800"/>
            <a:ext cx="2971800" cy="496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ru-RU"/>
              <a:t>29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1388b424e6a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200" cy="3730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1388b424e6a_0_24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g1388b424e6a_0_24:notes"/>
          <p:cNvSpPr txBox="1">
            <a:spLocks noGrp="1"/>
          </p:cNvSpPr>
          <p:nvPr>
            <p:ph type="sldNum" idx="12"/>
          </p:nvPr>
        </p:nvSpPr>
        <p:spPr>
          <a:xfrm>
            <a:off x="3884612" y="9448800"/>
            <a:ext cx="2971800" cy="496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ru-RU"/>
              <a:t>30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44" name="Google Shape;244;p23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1800"/>
              <a:buNone/>
            </a:pPr>
            <a:r>
              <a:rPr lang="ru-RU">
                <a:solidFill>
                  <a:srgbClr val="92D050"/>
                </a:solidFill>
              </a:rPr>
              <a:t>(mention here why these are needed and how these will be held, mention peer advisors)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92D050"/>
              </a:solidFill>
            </a:endParaRPr>
          </a:p>
        </p:txBody>
      </p:sp>
      <p:sp>
        <p:nvSpPr>
          <p:cNvPr id="245" name="Google Shape;245;p23:notes"/>
          <p:cNvSpPr txBox="1"/>
          <p:nvPr/>
        </p:nvSpPr>
        <p:spPr>
          <a:xfrm>
            <a:off x="3884612" y="9448800"/>
            <a:ext cx="29718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lang="ru-RU"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31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51" name="Google Shape;251;p24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/>
              <a:t>Самостоятельное изучение материала (</a:t>
            </a:r>
            <a:r>
              <a:rPr lang="ru-RU" b="1"/>
              <a:t>Самостоятельная Работа/</a:t>
            </a:r>
            <a:r>
              <a:rPr lang="ru-RU"/>
              <a:t>Независимая работа)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/>
              <a:t>Система образования в АУЦА сильно отличается от системы обучения в школах Кыргызстана (или от школ постсоветского пространства) или от других Университетов в Кыргызстане. Одним из важнейших принципов нашего Университета является самостоятельное изучение материала.  Студенты, поступившие в наш Университет должны понимать, что ответственность за их обучение лежит большей частью на самих студентах. Успех обучения в АУЦА целиком и полностью зависит от самого студента и от решений, которые принимает сам студент. Студенты ответственны не только за  решения, которые они принимают, но и за последствия этих решений.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/>
              <a:t>Посещая пары в АУЦА, студенты не проводят такое же количество часов, которое они проводили в школе или проводят в других Университетах Кыргызстана. Если раньше они проводили 30 часов в неделю в классах, в АУЦА время, проведенное на лекциях и на семинарах, в общем, за неделю может занять от 12 до 16 часов.  Каждый студент формирует расписание с помощью своего куратора, и расписание может показаться намного легче, чем есть на самом деле. Дело в том, что студент должен будет заниматься самостоятельно 3-4 часа за каждый час, проведённый на лекции или на семинаре.  Таким образом, студент будет достаточно загружен, несмотря на не большое количество курсов.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/>
              <a:t>Очень важно предоставить студенту это время для учебы, так как задания данные учителем требуют критического мышления, что является еще одним очень важным качеством наш университет взращивает в наших студентах.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/>
              <a:t>Также самостоятельное изучение материала очень важно для того чтобы научить студентов правильно распоряжаться своим временем. В свою очередь правильное распоряжение временем  очень важно в системе обучения как в АУЦА. Если студент не будет выполнять все вовремя и не будет следовать данным учителем срокам. К концу семестра все задания, которые нужно было сделать будут накапливаться как снежный ком, в таком случае студент, скорее всего не сможет пройти данный курс.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4:notes"/>
          <p:cNvSpPr txBox="1"/>
          <p:nvPr/>
        </p:nvSpPr>
        <p:spPr>
          <a:xfrm>
            <a:off x="3884612" y="9448800"/>
            <a:ext cx="29718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lang="ru-RU"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77" name="Google Shape;77;p3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1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None/>
            </a:pPr>
            <a:r>
              <a:rPr lang="ru-RU">
                <a:solidFill>
                  <a:srgbClr val="FF0000"/>
                </a:solidFill>
              </a:rPr>
              <a:t>Discuss here we can mention the Sports, MATH and FYS changes, и если хотите вы также можете посмотреть эти правила на нашем вебсайте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0000"/>
              </a:solidFill>
            </a:endParaRPr>
          </a:p>
        </p:txBody>
      </p:sp>
      <p:sp>
        <p:nvSpPr>
          <p:cNvPr id="78" name="Google Shape;78;p3:notes"/>
          <p:cNvSpPr txBox="1"/>
          <p:nvPr/>
        </p:nvSpPr>
        <p:spPr>
          <a:xfrm>
            <a:off x="3884612" y="9448800"/>
            <a:ext cx="29718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lang="ru-RU"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5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6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7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76" name="Google Shape;276;p28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13936f26627_2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200" cy="3730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13936f26627_2_25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g13936f26627_2_25:notes"/>
          <p:cNvSpPr txBox="1">
            <a:spLocks noGrp="1"/>
          </p:cNvSpPr>
          <p:nvPr>
            <p:ph type="sldNum" idx="12"/>
          </p:nvPr>
        </p:nvSpPr>
        <p:spPr>
          <a:xfrm>
            <a:off x="3884612" y="9448800"/>
            <a:ext cx="2971800" cy="496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ru-RU"/>
              <a:t>38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85" name="Google Shape;85;p4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1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/>
              <a:t>(explain more about electives, major, and minor and elective courses, just verbally)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4:notes"/>
          <p:cNvSpPr txBox="1"/>
          <p:nvPr/>
        </p:nvSpPr>
        <p:spPr>
          <a:xfrm>
            <a:off x="3884612" y="9448800"/>
            <a:ext cx="29718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lang="ru-RU"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92" name="Google Shape;92;p5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5:notes"/>
          <p:cNvSpPr txBox="1"/>
          <p:nvPr/>
        </p:nvSpPr>
        <p:spPr>
          <a:xfrm>
            <a:off x="3884612" y="9448800"/>
            <a:ext cx="29718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lang="ru-RU"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6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05" name="Google Shape;105;p7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/>
              <a:t>Ма также можем вам выслать по электронной почте еще одно расписание со всеми праздниками и выходными для вашего удобства. Так вы можете посмотреть в какие дни ваш ребенок отдыхает и что происходит в университете.</a:t>
            </a:r>
            <a:endParaRPr/>
          </a:p>
        </p:txBody>
      </p:sp>
      <p:sp>
        <p:nvSpPr>
          <p:cNvPr id="106" name="Google Shape;106;p7:notes"/>
          <p:cNvSpPr txBox="1"/>
          <p:nvPr/>
        </p:nvSpPr>
        <p:spPr>
          <a:xfrm>
            <a:off x="3884612" y="9448800"/>
            <a:ext cx="29718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lang="ru-RU"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12" name="Google Shape;112;p8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-RU"/>
              <a:t>Объяснить последствия, если студент получает F дважды</a:t>
            </a:r>
            <a:endParaRPr/>
          </a:p>
        </p:txBody>
      </p:sp>
      <p:sp>
        <p:nvSpPr>
          <p:cNvPr id="113" name="Google Shape;113;p8:notes"/>
          <p:cNvSpPr txBox="1"/>
          <p:nvPr/>
        </p:nvSpPr>
        <p:spPr>
          <a:xfrm>
            <a:off x="3884612" y="9448800"/>
            <a:ext cx="29718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lang="ru-RU"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9:notes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4800" b="1"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R="64008" lvl="0" algn="r">
              <a:spcBef>
                <a:spcPts val="400"/>
              </a:spcBef>
              <a:spcAft>
                <a:spcPts val="0"/>
              </a:spcAft>
              <a:buSzPts val="1836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325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dt" idx="10"/>
          </p:nvPr>
        </p:nvSpPr>
        <p:spPr>
          <a:xfrm>
            <a:off x="6727825" y="6408737"/>
            <a:ext cx="19192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5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dt" idx="10"/>
          </p:nvPr>
        </p:nvSpPr>
        <p:spPr>
          <a:xfrm>
            <a:off x="6727825" y="6408737"/>
            <a:ext cx="19192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 txBox="1">
            <a:spLocks noGrp="1"/>
          </p:cNvSpPr>
          <p:nvPr>
            <p:ph type="title"/>
          </p:nvPr>
        </p:nvSpPr>
        <p:spPr>
          <a:xfrm rot="5400000">
            <a:off x="4936367" y="2182286"/>
            <a:ext cx="5592761" cy="177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body" idx="1"/>
          </p:nvPr>
        </p:nvSpPr>
        <p:spPr>
          <a:xfrm rot="5400000">
            <a:off x="823120" y="-91279"/>
            <a:ext cx="5592760" cy="63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5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dt" idx="10"/>
          </p:nvPr>
        </p:nvSpPr>
        <p:spPr>
          <a:xfrm>
            <a:off x="6727825" y="6408737"/>
            <a:ext cx="19192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body" idx="1"/>
          </p:nvPr>
        </p:nvSpPr>
        <p:spPr>
          <a:xfrm rot="5400000">
            <a:off x="2378965" y="-440435"/>
            <a:ext cx="4386071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5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dt" idx="10"/>
          </p:nvPr>
        </p:nvSpPr>
        <p:spPr>
          <a:xfrm>
            <a:off x="6727825" y="6408737"/>
            <a:ext cx="19192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 txBox="1">
            <a:spLocks noGrp="1"/>
          </p:cNvSpPr>
          <p:nvPr>
            <p:ph type="dt" idx="10"/>
          </p:nvPr>
        </p:nvSpPr>
        <p:spPr>
          <a:xfrm>
            <a:off x="6727825" y="6408737"/>
            <a:ext cx="19192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>
            <a:gsLst>
              <a:gs pos="0">
                <a:srgbClr val="007897"/>
              </a:gs>
              <a:gs pos="55000">
                <a:srgbClr val="4ABBE0"/>
              </a:gs>
              <a:gs pos="100000">
                <a:srgbClr val="007897"/>
              </a:gs>
            </a:gsLst>
            <a:lin ang="3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" name="Google Shape;11;p1"/>
          <p:cNvGrpSpPr/>
          <p:nvPr/>
        </p:nvGrpSpPr>
        <p:grpSpPr>
          <a:xfrm>
            <a:off x="-12192" y="4953000"/>
            <a:ext cx="9162288" cy="1911350"/>
            <a:chOff x="-12783" y="4832896"/>
            <a:chExt cx="9162879" cy="2032192"/>
          </a:xfrm>
        </p:grpSpPr>
        <p:sp>
          <p:nvSpPr>
            <p:cNvPr id="12" name="Google Shape;12;p1"/>
            <p:cNvSpPr/>
            <p:nvPr/>
          </p:nvSpPr>
          <p:spPr>
            <a:xfrm>
              <a:off x="1687032" y="4832896"/>
              <a:ext cx="7456968" cy="518176"/>
            </a:xfrm>
            <a:custGeom>
              <a:avLst/>
              <a:gdLst/>
              <a:ahLst/>
              <a:cxnLst/>
              <a:rect l="l" t="t" r="r" b="b"/>
              <a:pathLst>
                <a:path w="4697" h="367" extrusionOk="0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9FCBDC">
                <a:alpha val="39607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35443" y="5135526"/>
              <a:ext cx="9108557" cy="838200"/>
            </a:xfrm>
            <a:custGeom>
              <a:avLst/>
              <a:gdLst/>
              <a:ahLst/>
              <a:cxnLst/>
              <a:rect l="l" t="t" r="r" b="b"/>
              <a:pathLst>
                <a:path w="5760" h="528" extrusionOk="0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0" y="4883888"/>
              <a:ext cx="9144000" cy="1981200"/>
            </a:xfrm>
            <a:custGeom>
              <a:avLst/>
              <a:gdLst/>
              <a:ahLst/>
              <a:cxnLst/>
              <a:rect l="l" t="t" r="r" b="b"/>
              <a:pathLst>
                <a:path w="5760" h="1248" extrusionOk="0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 amt="50000"/>
              </a:blip>
              <a:tile tx="0" ty="0" sx="50000" sy="50000" flip="none" algn="t"/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pic>
          <p:nvPicPr>
            <p:cNvPr id="15" name="Google Shape;15;p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-12783" y="4875025"/>
              <a:ext cx="9162879" cy="85554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" name="Google Shape;16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7" name="Google Shape;17;p1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518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  <a:defRPr sz="27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914400" marR="0" lvl="1" indent="-374650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sz="23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1371600" marR="0" lvl="2" indent="-361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1828800" marR="0" lvl="3" indent="-3492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2286000" marR="0" lvl="4" indent="-3429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2743200" marR="0" lvl="5" indent="-3429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3200400" marR="0" lvl="6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3657600" marR="0" lvl="7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4114800" marR="0" lvl="8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dt" idx="10"/>
          </p:nvPr>
        </p:nvSpPr>
        <p:spPr>
          <a:xfrm>
            <a:off x="6727825" y="6408737"/>
            <a:ext cx="19192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1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1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defRPr sz="10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/>
          <p:nvPr/>
        </p:nvSpPr>
        <p:spPr>
          <a:xfrm>
            <a:off x="500062" y="5945187"/>
            <a:ext cx="4940300" cy="920750"/>
          </a:xfrm>
          <a:custGeom>
            <a:avLst/>
            <a:gdLst/>
            <a:ahLst/>
            <a:cxnLst/>
            <a:rect l="l" t="t" r="r" b="b"/>
            <a:pathLst>
              <a:path w="7485" h="337" extrusionOk="0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9FCBDC">
              <a:alpha val="39607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3"/>
          <p:cNvSpPr/>
          <p:nvPr/>
        </p:nvSpPr>
        <p:spPr>
          <a:xfrm>
            <a:off x="485775" y="5938837"/>
            <a:ext cx="3690937" cy="933450"/>
          </a:xfrm>
          <a:custGeom>
            <a:avLst/>
            <a:gdLst/>
            <a:ahLst/>
            <a:cxnLst/>
            <a:rect l="l" t="t" r="r" b="b"/>
            <a:pathLst>
              <a:path w="5591" h="588" extrusionOk="0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3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6">
              <a:alphaModFix amt="50000"/>
            </a:blip>
            <a:tile tx="0" ty="0" sx="50000" sy="50000" flip="none" algn="t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pic>
        <p:nvPicPr>
          <p:cNvPr id="31" name="Google Shape;31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9050" y="5778500"/>
            <a:ext cx="3421062" cy="109855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33" name="Google Shape;33;p3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518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  <a:defRPr sz="27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914400" marR="0" lvl="1" indent="-374650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sz="23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1371600" marR="0" lvl="2" indent="-361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1828800" marR="0" lvl="3" indent="-3492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2286000" marR="0" lvl="4" indent="-3429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2743200" marR="0" lvl="5" indent="-3429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3200400" marR="0" lvl="6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3657600" marR="0" lvl="7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4114800" marR="0" lvl="8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34" name="Google Shape;34;p3"/>
          <p:cNvSpPr txBox="1">
            <a:spLocks noGrp="1"/>
          </p:cNvSpPr>
          <p:nvPr>
            <p:ph type="dt" idx="10"/>
          </p:nvPr>
        </p:nvSpPr>
        <p:spPr>
          <a:xfrm>
            <a:off x="6727825" y="6408737"/>
            <a:ext cx="19192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3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3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auca.kg/en/regoff1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auca.kg/en/p4965519681/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 txBox="1">
            <a:spLocks noGrp="1"/>
          </p:cNvSpPr>
          <p:nvPr>
            <p:ph type="ctrTitle" idx="4294967295"/>
          </p:nvPr>
        </p:nvSpPr>
        <p:spPr>
          <a:xfrm>
            <a:off x="323850" y="1052513"/>
            <a:ext cx="8424863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ucida Sans"/>
              <a:buNone/>
            </a:pPr>
            <a:r>
              <a:rPr lang="ru-RU" sz="48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Важная Информация для Родителей студентов первого курса:</a:t>
            </a:r>
            <a:br>
              <a:rPr lang="ru-RU" sz="48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</a:br>
            <a:r>
              <a:rPr lang="ru-RU" sz="48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Обучение в АУЦА</a:t>
            </a:r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subTitle" idx="1"/>
          </p:nvPr>
        </p:nvSpPr>
        <p:spPr>
          <a:xfrm>
            <a:off x="3563937" y="5805487"/>
            <a:ext cx="5184775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lang="ru-RU" sz="2500" b="0" i="0" u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Офис Академического Кураторства, </a:t>
            </a:r>
            <a:r>
              <a:rPr lang="ru-RU" sz="2500"/>
              <a:t>244</a:t>
            </a:r>
            <a:r>
              <a:rPr lang="ru-RU" sz="2500" b="0" i="0" u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 кабинет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marR="0" lvl="0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Char char="🞂"/>
            </a:pPr>
            <a:r>
              <a:rPr lang="ru-RU" sz="2800" b="1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“Виздрвоал” “W” оценка – </a:t>
            </a:r>
            <a:r>
              <a:rPr lang="ru-RU" sz="28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это оценка, которая не влияет на GPA и студенты могут оформить “W” оценку, если у них высокая вероятность получить двойку по предмету. Последствия оценки “W” - это дефицит в кредитах, соответственно влияет на размер оплаты и время. Крайний срок оформления оценки “W” – десятая неделя каждого семестра. </a:t>
            </a:r>
            <a:endParaRPr/>
          </a:p>
          <a:p>
            <a:pPr marL="365125" marR="0" lvl="0" indent="-13468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None/>
            </a:pPr>
            <a:endParaRPr sz="28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22" name="Google Shape;122;p16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ucida Sans"/>
              <a:buNone/>
            </a:pPr>
            <a:r>
              <a:rPr lang="ru-RU" sz="44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“Виздровал” “W” оценка</a:t>
            </a:r>
            <a:endParaRPr sz="4100" b="1" i="0" u="none" strike="noStrike" cap="none">
              <a:solidFill>
                <a:schemeClr val="dk2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>
            <a:spLocks noGrp="1"/>
          </p:cNvSpPr>
          <p:nvPr>
            <p:ph type="body" idx="1"/>
          </p:nvPr>
        </p:nvSpPr>
        <p:spPr>
          <a:xfrm>
            <a:off x="250825" y="981075"/>
            <a:ext cx="8642350" cy="561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marR="0" lvl="0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Char char="🞂"/>
            </a:pPr>
            <a:r>
              <a:rPr lang="ru-RU" sz="28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GPA - средняя оценка, выведенная из буквенных значений в числовые.</a:t>
            </a:r>
            <a:endParaRPr/>
          </a:p>
          <a:p>
            <a:pPr marL="365125" marR="0" lvl="0" indent="-13468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None/>
            </a:pPr>
            <a:endParaRPr sz="28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Char char="🞂"/>
            </a:pPr>
            <a:r>
              <a:rPr lang="ru-RU" sz="28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Шкала 4-х балльная. Максимум = 4.0.</a:t>
            </a:r>
            <a:endParaRPr/>
          </a:p>
          <a:p>
            <a:pPr marL="365125" marR="0" lvl="0" indent="-13468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None/>
            </a:pPr>
            <a:endParaRPr sz="28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29" name="Google Shape;129;p17"/>
          <p:cNvSpPr txBox="1">
            <a:spLocks noGrp="1"/>
          </p:cNvSpPr>
          <p:nvPr>
            <p:ph type="title" idx="4294967295"/>
          </p:nvPr>
        </p:nvSpPr>
        <p:spPr>
          <a:xfrm>
            <a:off x="395288" y="188913"/>
            <a:ext cx="8229600" cy="561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GPA</a:t>
            </a:r>
            <a:endParaRPr sz="4100" b="1" i="0" u="none" strike="noStrike" cap="none">
              <a:solidFill>
                <a:schemeClr val="dk2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8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marR="0" lvl="0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🞂"/>
            </a:pPr>
            <a:r>
              <a:rPr lang="ru-RU" sz="24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Для поддержания финансовой поддержки на основе </a:t>
            </a:r>
            <a:r>
              <a:rPr lang="ru-RU" sz="2400" b="0" i="1" u="sng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финансового положения </a:t>
            </a:r>
            <a:r>
              <a:rPr lang="ru-RU" sz="24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- GPA &gt;2.7.</a:t>
            </a:r>
            <a:endParaRPr/>
          </a:p>
          <a:p>
            <a:pPr marL="365125" marR="0" lvl="0" indent="-15195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🞂"/>
            </a:pPr>
            <a:r>
              <a:rPr lang="ru-RU" sz="24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Для поддержания финансовой поддержки на основе </a:t>
            </a:r>
            <a:r>
              <a:rPr lang="ru-RU" sz="2400" b="0" i="1" u="sng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академических достижений </a:t>
            </a:r>
            <a:r>
              <a:rPr lang="ru-RU" sz="24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- GPA&gt; 3.2 .</a:t>
            </a:r>
            <a:endParaRPr/>
          </a:p>
          <a:p>
            <a:pPr marL="365125" marR="0" lvl="0" indent="-151955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36" name="Google Shape;136;p18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GPA </a:t>
            </a:r>
            <a:endParaRPr sz="4100" b="1" i="0" u="none" strike="noStrike" cap="none">
              <a:solidFill>
                <a:schemeClr val="dk2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9"/>
          <p:cNvSpPr txBox="1">
            <a:spLocks noGrp="1"/>
          </p:cNvSpPr>
          <p:nvPr>
            <p:ph type="body" idx="1"/>
          </p:nvPr>
        </p:nvSpPr>
        <p:spPr>
          <a:xfrm>
            <a:off x="457200" y="1268412"/>
            <a:ext cx="8229600" cy="4738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marR="0" lvl="0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🞂"/>
            </a:pPr>
            <a:r>
              <a:rPr lang="ru-RU" sz="24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Оценки можно посмотреть в электронном виде после окончания каждого семестра на сайте (or.auca.kg)</a:t>
            </a:r>
            <a:endParaRPr/>
          </a:p>
        </p:txBody>
      </p:sp>
      <p:sp>
        <p:nvSpPr>
          <p:cNvPr id="142" name="Google Shape;142;p19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Транскрипт Студента</a:t>
            </a:r>
            <a:endParaRPr sz="4100" b="1" i="0" u="none" strike="noStrike" cap="none">
              <a:solidFill>
                <a:schemeClr val="dk2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pic>
        <p:nvPicPr>
          <p:cNvPr id="143" name="Google Shape;143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4212" y="2276475"/>
            <a:ext cx="7848600" cy="450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0"/>
          <p:cNvSpPr txBox="1">
            <a:spLocks noGrp="1"/>
          </p:cNvSpPr>
          <p:nvPr>
            <p:ph type="body" idx="1"/>
          </p:nvPr>
        </p:nvSpPr>
        <p:spPr>
          <a:xfrm>
            <a:off x="457200" y="1916112"/>
            <a:ext cx="8229600" cy="421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Lucida Sans"/>
              <a:buChar char="🞂"/>
            </a:pPr>
            <a:r>
              <a:rPr lang="ru-RU" sz="27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Syllabus – Учебный документ (план), в котором кратко изложены содержание и основные требования курса, а также критерии оценивания работы студента.</a:t>
            </a:r>
            <a:endParaRPr sz="27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marR="0" lvl="0" indent="-30632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24"/>
              <a:buChar char="🞂"/>
            </a:pPr>
            <a:r>
              <a:rPr lang="ru-RU"/>
              <a:t>Каждый преподаватель составляет индивидуальный силлабус по курсу </a:t>
            </a:r>
            <a:endParaRPr/>
          </a:p>
        </p:txBody>
      </p:sp>
      <p:sp>
        <p:nvSpPr>
          <p:cNvPr id="149" name="Google Shape;149;p20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Программа предмета (Syllabus)</a:t>
            </a:r>
            <a:endParaRPr sz="4100" b="1" i="0" u="none" strike="noStrike" cap="none">
              <a:solidFill>
                <a:schemeClr val="dk2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1"/>
          <p:cNvSpPr txBox="1">
            <a:spLocks noGrp="1"/>
          </p:cNvSpPr>
          <p:nvPr>
            <p:ph type="body" idx="1"/>
          </p:nvPr>
        </p:nvSpPr>
        <p:spPr>
          <a:xfrm>
            <a:off x="468312" y="981075"/>
            <a:ext cx="8229600" cy="561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marR="0" lvl="0" indent="-2555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96"/>
              <a:buFont typeface="Noto Sans Symbols"/>
              <a:buChar char="🞂"/>
            </a:pPr>
            <a:r>
              <a:rPr lang="ru-RU" sz="2200" b="0" i="0" u="none" dirty="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Офис по Академическому Кураторству</a:t>
            </a:r>
            <a:r>
              <a:rPr lang="ru-RU" sz="2200" dirty="0"/>
              <a:t> (каб.244)</a:t>
            </a:r>
            <a:endParaRPr dirty="0"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96"/>
              <a:buFont typeface="Noto Sans Symbols"/>
              <a:buChar char="🞂"/>
            </a:pPr>
            <a:r>
              <a:rPr lang="ru-RU" sz="2200" b="0" i="0" u="none" dirty="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Библиотека. Подписки на международные исследовательские базы данных.(каб.305)</a:t>
            </a:r>
            <a:endParaRPr dirty="0"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96"/>
              <a:buFont typeface="Noto Sans Symbols"/>
              <a:buChar char="🞂"/>
            </a:pPr>
            <a:r>
              <a:rPr lang="ru-RU" sz="2200" b="0" i="0" u="none" dirty="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Компьютерные лаборатории.</a:t>
            </a:r>
            <a:endParaRPr dirty="0"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96"/>
              <a:buFont typeface="Noto Sans Symbols"/>
              <a:buChar char="🞂"/>
            </a:pPr>
            <a:r>
              <a:rPr lang="ru-RU" sz="2200" dirty="0"/>
              <a:t>Офис по развитию карьеры и по связям с выпускниками (каб.115)</a:t>
            </a:r>
            <a:endParaRPr dirty="0"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96"/>
              <a:buFont typeface="Noto Sans Symbols"/>
              <a:buChar char="🞂"/>
            </a:pPr>
            <a:r>
              <a:rPr lang="ru-RU" sz="2200" dirty="0"/>
              <a:t>Административный</a:t>
            </a:r>
            <a:r>
              <a:rPr lang="ru-RU" sz="2200" b="0" i="0" u="none" dirty="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Центр Обслуживания (каб</a:t>
            </a:r>
            <a:r>
              <a:rPr lang="ru-RU" sz="2200" dirty="0"/>
              <a:t>.234)</a:t>
            </a:r>
            <a:r>
              <a:rPr lang="ru-RU" sz="2200" b="0" i="0" u="none" dirty="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</a:t>
            </a:r>
            <a:endParaRPr dirty="0"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96"/>
              <a:buFont typeface="Noto Sans Symbols"/>
              <a:buChar char="🞂"/>
            </a:pPr>
            <a:r>
              <a:rPr lang="ru-RU" sz="2200" b="0" i="0" u="none" dirty="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Центр Письма и Академических Ресурсов (</a:t>
            </a:r>
            <a:r>
              <a:rPr lang="ru-RU" sz="2200" b="0" i="0" u="none" dirty="0" err="1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writing</a:t>
            </a:r>
            <a:r>
              <a:rPr lang="ru-RU" sz="2200" b="0" i="0" u="none" dirty="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</a:t>
            </a:r>
            <a:r>
              <a:rPr lang="ru-RU" sz="2200" b="0" i="0" u="none" dirty="0" err="1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academic</a:t>
            </a:r>
            <a:r>
              <a:rPr lang="ru-RU" sz="2200" b="0" i="0" u="none" dirty="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&amp; </a:t>
            </a:r>
            <a:r>
              <a:rPr lang="ru-RU" sz="2200" b="0" i="0" u="none" dirty="0" err="1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resource</a:t>
            </a:r>
            <a:r>
              <a:rPr lang="ru-RU" sz="2200" b="0" i="0" u="none" dirty="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</a:t>
            </a:r>
            <a:r>
              <a:rPr lang="ru-RU" sz="2200" b="0" i="0" u="none" dirty="0" err="1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center</a:t>
            </a:r>
            <a:r>
              <a:rPr lang="ru-RU" sz="2200" b="0" i="0" u="none" dirty="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).</a:t>
            </a:r>
            <a:endParaRPr dirty="0"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96"/>
              <a:buFont typeface="Noto Sans Symbols"/>
              <a:buChar char="🞂"/>
            </a:pPr>
            <a:r>
              <a:rPr lang="ru-RU" sz="2200" b="0" i="0" u="none" dirty="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Медицинский пункт.(Т13) </a:t>
            </a:r>
            <a:endParaRPr sz="2200" b="0" i="0" u="none" dirty="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365125" marR="0" lvl="0" indent="-2301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96"/>
              <a:buFont typeface="Noto Sans Symbols"/>
              <a:buChar char="🞂"/>
            </a:pPr>
            <a:r>
              <a:rPr lang="ru-RU" sz="2300" dirty="0"/>
              <a:t>Сервис Психологического Консультирования (каб.416)</a:t>
            </a:r>
            <a:endParaRPr sz="2300" dirty="0"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96"/>
              <a:buFont typeface="Noto Sans Symbols"/>
              <a:buChar char="🞂"/>
            </a:pPr>
            <a:r>
              <a:rPr lang="ru-RU" sz="2200" b="0" i="0" u="none" dirty="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Студенческий Офис (каб.251)</a:t>
            </a:r>
            <a:endParaRPr dirty="0"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96"/>
              <a:buFont typeface="Noto Sans Symbols"/>
              <a:buChar char="🞂"/>
            </a:pPr>
            <a:r>
              <a:rPr lang="ru-RU" sz="2200" b="0" i="0" u="none" dirty="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Клубы по интересам.(каб.G25)</a:t>
            </a:r>
            <a:endParaRPr dirty="0"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96"/>
              <a:buFont typeface="Noto Sans Symbols"/>
              <a:buChar char="🞂"/>
            </a:pPr>
            <a:r>
              <a:rPr lang="ru-RU" sz="2200" b="0" i="0" u="none" dirty="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Спорт зал</a:t>
            </a:r>
            <a:endParaRPr dirty="0"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96"/>
              <a:buFont typeface="Noto Sans Symbols"/>
              <a:buChar char="🞂"/>
            </a:pPr>
            <a:r>
              <a:rPr lang="ru-RU" sz="2200" b="0" i="0" u="none" dirty="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Медиа Студия (для студентов журналистики и ТВ)</a:t>
            </a:r>
            <a:endParaRPr dirty="0"/>
          </a:p>
          <a:p>
            <a:pPr marL="365125" marR="0" lvl="0" indent="-15195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None/>
            </a:pPr>
            <a:endParaRPr sz="2400" b="0" i="0" u="none" dirty="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365125" marR="0" lvl="0" indent="-13900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sz="2700" b="0" i="0" u="none" dirty="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365125" marR="0" lvl="0" indent="-13900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sz="2700" b="0" i="0" u="none" dirty="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365125" marR="0" lvl="0" indent="-13900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sz="2700" b="0" i="0" u="none" dirty="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365125" marR="0" lvl="0" indent="-139001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sz="2700" b="0" i="0" u="none" dirty="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55" name="Google Shape;155;p21"/>
          <p:cNvSpPr txBox="1">
            <a:spLocks noGrp="1"/>
          </p:cNvSpPr>
          <p:nvPr>
            <p:ph type="title" idx="4294967295"/>
          </p:nvPr>
        </p:nvSpPr>
        <p:spPr>
          <a:xfrm>
            <a:off x="468313" y="-14288"/>
            <a:ext cx="8229600" cy="849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Ресурсы университета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numCol="2"/>
          <a:lstStyle/>
          <a:p>
            <a:pPr marL="150876" indent="0">
              <a:buNone/>
            </a:pPr>
            <a:r>
              <a:rPr lang="ru-RU" sz="1800" dirty="0"/>
              <a:t>Партнерские университеты АУЦА:</a:t>
            </a:r>
          </a:p>
          <a:p>
            <a:r>
              <a:rPr lang="en-US" sz="1800" dirty="0"/>
              <a:t>Bard </a:t>
            </a:r>
            <a:r>
              <a:rPr lang="en-US" sz="1800" dirty="0" err="1"/>
              <a:t>College,U.S.A</a:t>
            </a:r>
            <a:r>
              <a:rPr lang="en-US" sz="1800" dirty="0"/>
              <a:t>.</a:t>
            </a:r>
          </a:p>
          <a:p>
            <a:r>
              <a:rPr lang="en-US" sz="1800" dirty="0" err="1"/>
              <a:t>Koc</a:t>
            </a:r>
            <a:r>
              <a:rPr lang="en-US" sz="1800" dirty="0"/>
              <a:t> University, Istanbul</a:t>
            </a:r>
          </a:p>
          <a:p>
            <a:r>
              <a:rPr lang="en-US" sz="1800" dirty="0" err="1"/>
              <a:t>Ozyegin</a:t>
            </a:r>
            <a:r>
              <a:rPr lang="en-US" sz="1800" dirty="0"/>
              <a:t> University, </a:t>
            </a:r>
            <a:r>
              <a:rPr lang="en-US" sz="1800" dirty="0" err="1"/>
              <a:t>Isanbul</a:t>
            </a:r>
            <a:endParaRPr lang="en-US" sz="1800" dirty="0"/>
          </a:p>
          <a:p>
            <a:r>
              <a:rPr lang="en-US" sz="1800" dirty="0"/>
              <a:t>Central European University, Hungary</a:t>
            </a:r>
          </a:p>
          <a:p>
            <a:r>
              <a:rPr lang="en-US" sz="1800" dirty="0"/>
              <a:t>KIMEP, Kazakhstan</a:t>
            </a:r>
          </a:p>
          <a:p>
            <a:r>
              <a:rPr lang="en-US" sz="1800" dirty="0"/>
              <a:t>HAN University, Holland</a:t>
            </a:r>
          </a:p>
          <a:p>
            <a:r>
              <a:rPr lang="en-US" sz="1800" dirty="0"/>
              <a:t>Collegium </a:t>
            </a:r>
            <a:r>
              <a:rPr lang="en-US" sz="1800" dirty="0" err="1"/>
              <a:t>Civitas</a:t>
            </a:r>
            <a:r>
              <a:rPr lang="en-US" sz="1800" dirty="0"/>
              <a:t>, Poland</a:t>
            </a:r>
          </a:p>
          <a:p>
            <a:r>
              <a:rPr lang="en-US" sz="1800" dirty="0"/>
              <a:t>Kyung </a:t>
            </a:r>
            <a:r>
              <a:rPr lang="en-US" sz="1800" dirty="0" err="1"/>
              <a:t>Hee</a:t>
            </a:r>
            <a:r>
              <a:rPr lang="en-US" sz="1800" dirty="0"/>
              <a:t> University, South Korea</a:t>
            </a:r>
          </a:p>
          <a:p>
            <a:r>
              <a:rPr lang="en-US" sz="1800" dirty="0"/>
              <a:t>University of Kansas, U.S.A</a:t>
            </a:r>
          </a:p>
          <a:p>
            <a:r>
              <a:rPr lang="en-US" sz="1800" dirty="0"/>
              <a:t>University of Montana, U.S.A</a:t>
            </a:r>
          </a:p>
          <a:p>
            <a:r>
              <a:rPr lang="en-US" sz="1800" dirty="0"/>
              <a:t>University of Nebraska, U.S.A</a:t>
            </a:r>
          </a:p>
          <a:p>
            <a:r>
              <a:rPr lang="en-US" sz="1800" dirty="0"/>
              <a:t>University of Washington, U.S.A</a:t>
            </a:r>
          </a:p>
          <a:p>
            <a:r>
              <a:rPr lang="en-US" sz="1800" dirty="0"/>
              <a:t>University of Minnesota, U.S.A</a:t>
            </a:r>
          </a:p>
          <a:p>
            <a:r>
              <a:rPr lang="en-US" sz="1800" dirty="0"/>
              <a:t>University of Tubingen, Germany</a:t>
            </a:r>
          </a:p>
          <a:p>
            <a:r>
              <a:rPr lang="en-US" sz="1800" dirty="0" err="1"/>
              <a:t>Yeditepe</a:t>
            </a:r>
            <a:r>
              <a:rPr lang="en-US" sz="1800" dirty="0"/>
              <a:t> University, Istanbul</a:t>
            </a:r>
          </a:p>
          <a:p>
            <a:r>
              <a:rPr lang="en-US" sz="1800" dirty="0" err="1"/>
              <a:t>Vidzemes</a:t>
            </a:r>
            <a:r>
              <a:rPr lang="en-US" sz="1800" dirty="0"/>
              <a:t> University, Latvia</a:t>
            </a:r>
          </a:p>
          <a:p>
            <a:r>
              <a:rPr lang="en-US" sz="1800" dirty="0"/>
              <a:t>Indiana University, </a:t>
            </a:r>
            <a:r>
              <a:rPr lang="en-US" sz="1800" dirty="0" smtClean="0"/>
              <a:t>U.S.A</a:t>
            </a:r>
          </a:p>
          <a:p>
            <a:pPr marL="150876" indent="0">
              <a:buNone/>
            </a:pPr>
            <a:r>
              <a:rPr lang="en-US" sz="1800" dirty="0"/>
              <a:t> </a:t>
            </a:r>
            <a:r>
              <a:rPr lang="ru-RU" sz="1800" b="1" dirty="0"/>
              <a:t>За подробной информаций можете обратится в офис по работе с иностранными студентами,каб.221</a:t>
            </a:r>
            <a:endParaRPr lang="ru-RU" sz="1800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Академические Возможности для Студентов АУЦА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206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АУЦА входит в сеть университетов открытого общества и </a:t>
            </a:r>
            <a:r>
              <a:rPr lang="en-US" dirty="0" smtClean="0"/>
              <a:t>OSUN</a:t>
            </a:r>
            <a:r>
              <a:rPr lang="ru-RU" dirty="0" smtClean="0"/>
              <a:t> предоставляет</a:t>
            </a:r>
            <a:r>
              <a:rPr lang="en-US" dirty="0" smtClean="0"/>
              <a:t> </a:t>
            </a:r>
            <a:r>
              <a:rPr lang="ru-RU" dirty="0" smtClean="0"/>
              <a:t>возможности студентам:</a:t>
            </a:r>
          </a:p>
          <a:p>
            <a:r>
              <a:rPr lang="ru-RU" dirty="0" smtClean="0"/>
              <a:t>Онлайн семинары</a:t>
            </a:r>
          </a:p>
          <a:p>
            <a:r>
              <a:rPr lang="ru-RU" dirty="0" smtClean="0"/>
              <a:t>Академические курсы</a:t>
            </a:r>
          </a:p>
          <a:p>
            <a:r>
              <a:rPr lang="ru-RU" dirty="0" smtClean="0"/>
              <a:t>Конференции</a:t>
            </a:r>
          </a:p>
          <a:p>
            <a:r>
              <a:rPr lang="ru-RU" dirty="0" smtClean="0"/>
              <a:t>Программы развития по дисциплинам</a:t>
            </a:r>
          </a:p>
          <a:p>
            <a:r>
              <a:rPr lang="ru-RU" dirty="0" smtClean="0"/>
              <a:t>Возможность получения академического опыта в других университета сети </a:t>
            </a:r>
            <a:r>
              <a:rPr lang="en-US" dirty="0" smtClean="0"/>
              <a:t>OSUN</a:t>
            </a:r>
            <a:r>
              <a:rPr lang="ru-RU" dirty="0" smtClean="0"/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OSUN Open Society University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609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2"/>
          <p:cNvSpPr txBox="1">
            <a:spLocks noGrp="1"/>
          </p:cNvSpPr>
          <p:nvPr>
            <p:ph type="body" idx="1"/>
          </p:nvPr>
        </p:nvSpPr>
        <p:spPr>
          <a:xfrm>
            <a:off x="395287" y="1557337"/>
            <a:ext cx="8229600" cy="4895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5125" marR="0" lvl="0" indent="-25558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68"/>
              <a:buFont typeface="Arial"/>
              <a:buChar char="•"/>
            </a:pPr>
            <a:r>
              <a:rPr lang="ru-RU" sz="26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Знакомство с политикой университета</a:t>
            </a:r>
            <a:endParaRPr/>
          </a:p>
          <a:p>
            <a:pPr marL="365125" marR="0" lvl="0" indent="-25558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68"/>
              <a:buFont typeface="Arial"/>
              <a:buChar char="•"/>
            </a:pPr>
            <a:r>
              <a:rPr lang="ru-RU" sz="26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Основные Академические правила Университета</a:t>
            </a:r>
            <a:endParaRPr/>
          </a:p>
          <a:p>
            <a:pPr marL="365125" marR="0" lvl="0" indent="-25558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68"/>
              <a:buFont typeface="Arial"/>
              <a:buChar char="•"/>
            </a:pPr>
            <a:r>
              <a:rPr lang="ru-RU" sz="26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Адаптация</a:t>
            </a:r>
            <a:endParaRPr/>
          </a:p>
          <a:p>
            <a:pPr marL="365125" marR="0" lvl="0" indent="-25558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68"/>
              <a:buFont typeface="Arial"/>
              <a:buChar char="•"/>
            </a:pPr>
            <a:r>
              <a:rPr lang="ru-RU" sz="2600" b="0" i="0" u="sng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Регистрация на курсы</a:t>
            </a:r>
            <a:endParaRPr/>
          </a:p>
          <a:p>
            <a:pPr marL="365125" marR="0" lvl="0" indent="-25558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68"/>
              <a:buFont typeface="Arial"/>
              <a:buChar char="•"/>
            </a:pPr>
            <a:r>
              <a:rPr lang="ru-RU" sz="26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Знакомство с кафедрой</a:t>
            </a:r>
            <a:endParaRPr/>
          </a:p>
          <a:p>
            <a:pPr marL="365125" marR="0" lvl="0" indent="-25558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68"/>
              <a:buFont typeface="Arial"/>
              <a:buChar char="•"/>
            </a:pPr>
            <a:r>
              <a:rPr lang="ru-RU" sz="26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Знакомство с Академическим куратором</a:t>
            </a:r>
            <a:endParaRPr/>
          </a:p>
          <a:p>
            <a:pPr marL="365125" marR="0" lvl="0" indent="-25558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68"/>
              <a:buFont typeface="Arial"/>
              <a:buChar char="•"/>
            </a:pPr>
            <a:r>
              <a:rPr lang="ru-RU" sz="2600" b="0" i="0" u="sng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Начало курса «Семинар для первого курса»</a:t>
            </a:r>
            <a:endParaRPr/>
          </a:p>
          <a:p>
            <a:pPr marL="365125" marR="0" lvl="0" indent="-14763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</a:pPr>
            <a:endParaRPr sz="25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365125" marR="0" lvl="0" indent="-25558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</a:pP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*Ориентационная неделя является неотъемлемой частью первого семестра. Присутствие студента на ней обязательно. </a:t>
            </a:r>
            <a:r>
              <a:rPr lang="ru-RU" sz="2000"/>
              <a:t>Он является пререквизитом курса “Семинар для первого курса” и весит 2 кредита. </a:t>
            </a: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За участие студент получает оценку, которая будет отражена в транскрипте. </a:t>
            </a:r>
            <a:endParaRPr/>
          </a:p>
        </p:txBody>
      </p:sp>
      <p:sp>
        <p:nvSpPr>
          <p:cNvPr id="162" name="Google Shape;162;p22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8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Ориентационная неделя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3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marR="0" lvl="0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</a:pPr>
            <a:r>
              <a:rPr lang="ru-RU" sz="27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Для успешного обучения в АУЦА студенту нужна не только помощь со стороны Университета, а также со стороны Родителей. 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</a:pPr>
            <a:r>
              <a:rPr lang="ru-RU" sz="27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Будьте в курсе событий и принимайте активное участие в учебном процессе студента – все важные даты и значения можно найти </a:t>
            </a:r>
            <a:endParaRPr u="none">
              <a:solidFill>
                <a:schemeClr val="dk1"/>
              </a:solidFill>
            </a:endParaRPr>
          </a:p>
          <a:p>
            <a:pPr marL="365125" marR="0" lvl="0" indent="-21672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24"/>
              <a:buChar char="🞂"/>
            </a:pPr>
            <a:r>
              <a:rPr lang="ru-RU" u="sng">
                <a:solidFill>
                  <a:schemeClr val="hlink"/>
                </a:solidFill>
                <a:hlinkClick r:id="rId3"/>
              </a:rPr>
              <a:t>https://auca.kg/en/regoff1/</a:t>
            </a:r>
            <a:r>
              <a:rPr lang="ru-RU"/>
              <a:t> </a:t>
            </a:r>
            <a:endParaRPr/>
          </a:p>
        </p:txBody>
      </p:sp>
      <p:sp>
        <p:nvSpPr>
          <p:cNvPr id="169" name="Google Shape;169;p23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Поддержка родителей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"/>
          <p:cNvSpPr txBox="1">
            <a:spLocks noGrp="1"/>
          </p:cNvSpPr>
          <p:nvPr>
            <p:ph type="body" idx="1"/>
          </p:nvPr>
        </p:nvSpPr>
        <p:spPr>
          <a:xfrm>
            <a:off x="395287" y="1365250"/>
            <a:ext cx="8362950" cy="501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5125" marR="0" lvl="0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</a:pPr>
            <a:r>
              <a:rPr lang="ru-RU" sz="27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1 семестр = 15 недель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</a:pPr>
            <a:r>
              <a:rPr lang="ru-RU" sz="27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30 (на первом курс</a:t>
            </a:r>
            <a:r>
              <a:rPr lang="ru-RU"/>
              <a:t>е</a:t>
            </a:r>
            <a:r>
              <a:rPr lang="ru-RU" sz="27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) и 33 (если студент набирает 54 кредита по окончанию первого курса) кредита в семестр (общи</a:t>
            </a:r>
            <a:r>
              <a:rPr lang="ru-RU"/>
              <a:t>х </a:t>
            </a:r>
            <a:r>
              <a:rPr lang="ru-RU" sz="27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240 кредитов в течении 4-x лет,)</a:t>
            </a:r>
            <a:endParaRPr sz="2700" b="0" i="0" u="none" strike="noStrike" cap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None/>
            </a:pPr>
            <a:r>
              <a:rPr lang="ru-RU" sz="23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		</a:t>
            </a:r>
            <a:r>
              <a:rPr lang="ru-RU" sz="2300" b="1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              Учебные курсы</a:t>
            </a:r>
            <a:endParaRPr/>
          </a:p>
          <a:p>
            <a:pPr marL="457200" marR="0" lvl="1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None/>
            </a:pPr>
            <a:endParaRPr sz="2300" b="0" i="0" u="none" strike="noStrike" cap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457200" marR="0" lvl="1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Verdana"/>
              <a:buNone/>
            </a:pPr>
            <a:r>
              <a:rPr lang="ru-RU" sz="20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По специальности  Общеобразовательные</a:t>
            </a:r>
            <a:r>
              <a:rPr lang="ru-RU" sz="23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 </a:t>
            </a:r>
            <a:r>
              <a:rPr lang="ru-RU" sz="20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Элективные 							(курсы по 							выбору)</a:t>
            </a:r>
            <a:endParaRPr/>
          </a:p>
          <a:p>
            <a:pPr marL="457200" marR="0" lvl="1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None/>
            </a:pPr>
            <a:endParaRPr sz="2300" b="0" i="0" u="none" strike="noStrike" cap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457200" marR="0" lvl="1" indent="0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None/>
            </a:pPr>
            <a:r>
              <a:rPr lang="ru-RU" sz="23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В среднем: </a:t>
            </a:r>
            <a:r>
              <a:rPr lang="ru-RU"/>
              <a:t>5</a:t>
            </a:r>
            <a:r>
              <a:rPr lang="ru-RU" sz="23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предмета +  1 заняти</a:t>
            </a:r>
            <a:r>
              <a:rPr lang="ru-RU"/>
              <a:t>е</a:t>
            </a:r>
            <a:r>
              <a:rPr lang="ru-RU" sz="23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спорто</a:t>
            </a:r>
            <a:r>
              <a:rPr lang="ru-RU"/>
              <a:t>м</a:t>
            </a:r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Режим обучения</a:t>
            </a:r>
            <a:endParaRPr/>
          </a:p>
        </p:txBody>
      </p:sp>
      <p:cxnSp>
        <p:nvCxnSpPr>
          <p:cNvPr id="72" name="Google Shape;72;p9"/>
          <p:cNvCxnSpPr/>
          <p:nvPr/>
        </p:nvCxnSpPr>
        <p:spPr>
          <a:xfrm flipH="1">
            <a:off x="2627312" y="3573462"/>
            <a:ext cx="863600" cy="4318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73" name="Google Shape;73;p9"/>
          <p:cNvCxnSpPr/>
          <p:nvPr/>
        </p:nvCxnSpPr>
        <p:spPr>
          <a:xfrm>
            <a:off x="6084887" y="3573462"/>
            <a:ext cx="936625" cy="28892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74" name="Google Shape;74;p9"/>
          <p:cNvCxnSpPr/>
          <p:nvPr/>
        </p:nvCxnSpPr>
        <p:spPr>
          <a:xfrm>
            <a:off x="4716462" y="3573462"/>
            <a:ext cx="0" cy="4318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4"/>
          <p:cNvSpPr txBox="1">
            <a:spLocks noGrp="1"/>
          </p:cNvSpPr>
          <p:nvPr>
            <p:ph type="body" idx="1"/>
          </p:nvPr>
        </p:nvSpPr>
        <p:spPr>
          <a:xfrm>
            <a:off x="457200" y="1125537"/>
            <a:ext cx="8229600" cy="5399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marR="0" lvl="0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🞂"/>
            </a:pPr>
            <a:r>
              <a:rPr lang="ru-RU" sz="2400" b="1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Вопросы, которые лучше всего нужно спрашивать в начале семестра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🞂"/>
            </a:pPr>
            <a:r>
              <a:rPr lang="ru-RU" sz="24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1. Встречалась/лся ты с куратором?</a:t>
            </a:r>
            <a:endParaRPr/>
          </a:p>
          <a:p>
            <a:pPr marL="365125" marR="0" lvl="0" indent="-15195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🞂"/>
            </a:pPr>
            <a:r>
              <a:rPr lang="ru-RU" sz="24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2. Завершил/а ты регистрацию?*</a:t>
            </a:r>
            <a:endParaRPr/>
          </a:p>
          <a:p>
            <a:pPr marL="365125" marR="0" lvl="0" indent="-15195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🞂"/>
            </a:pPr>
            <a:r>
              <a:rPr lang="ru-RU" sz="24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3. Есть ли какие-либо вопросы по академической части? Если да, знаешь ли ты куда обратиться?</a:t>
            </a:r>
            <a:endParaRPr/>
          </a:p>
          <a:p>
            <a:pPr marL="365125" marR="0" lvl="0" indent="-15195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🞂"/>
            </a:pPr>
            <a:r>
              <a:rPr lang="ru-RU" sz="24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4. Знаешь ли ты о том, что в АУЦА есть центр ЦПАР (Центр Письма и Академических Ресурсов), где, если понадобится, тебе помогут с учебой?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52"/>
              <a:buFont typeface="Noto Sans Symbols"/>
              <a:buNone/>
            </a:pPr>
            <a:endParaRPr sz="14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365125" marR="0" lvl="0" indent="-19513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52"/>
              <a:buFont typeface="Noto Sans Symbols"/>
              <a:buNone/>
            </a:pPr>
            <a:endParaRPr sz="14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75" name="Google Shape;175;p24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Вопросы</a:t>
            </a:r>
            <a:endParaRPr sz="4100" b="1" i="0" u="none" strike="noStrike" cap="none">
              <a:solidFill>
                <a:schemeClr val="dk2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5"/>
          <p:cNvSpPr txBox="1">
            <a:spLocks noGrp="1"/>
          </p:cNvSpPr>
          <p:nvPr>
            <p:ph type="body" idx="1"/>
          </p:nvPr>
        </p:nvSpPr>
        <p:spPr>
          <a:xfrm>
            <a:off x="457200" y="1268412"/>
            <a:ext cx="8229600" cy="4968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95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None/>
            </a:pPr>
            <a:r>
              <a:rPr lang="ru-RU" sz="2800" b="1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В середине семестра</a:t>
            </a:r>
            <a:endParaRPr/>
          </a:p>
          <a:p>
            <a:pPr marL="107950" marR="0" lvl="0" indent="-8636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Char char="🞂"/>
            </a:pP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5. Встречался/лась ли ты с куратором по поводу оценки твоей академической успеваемости за половину семестра? (mid-semester </a:t>
            </a:r>
            <a:r>
              <a:rPr lang="ru-RU" sz="2000"/>
              <a:t>progress</a:t>
            </a: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)</a:t>
            </a:r>
            <a:endParaRPr/>
          </a:p>
          <a:p>
            <a:pPr marL="107950" marR="0" lvl="0" indent="-8636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Char char="🞂"/>
            </a:pP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6. Как ты думаешь, стоит ли тебе обратиться в ЦПАР (Центр Письма и Академических Ресурсов)? Возможно, тебе там помогут подтянуть математику, письмо, микроэкономику, макроэкономику</a:t>
            </a:r>
            <a:r>
              <a:rPr lang="ru-RU" sz="2000"/>
              <a:t>, кыргызский и русский языки, английский</a:t>
            </a: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и бухгалтерский учет.</a:t>
            </a:r>
            <a:endParaRPr/>
          </a:p>
          <a:p>
            <a:pPr marL="107950" marR="0" lvl="0" indent="-8636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Char char="🞂"/>
            </a:pP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7. Обсуждал/а ли ты свое расписание на следующий семестр с куратором?</a:t>
            </a:r>
            <a:endParaRPr/>
          </a:p>
          <a:p>
            <a:pPr marL="107950" marR="0" lvl="0" indent="-8636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Char char="🞂"/>
            </a:pP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8. Есть ли у тебя какие либо проблемы, с каким либо курсом? Если да, обсуждал/а ли ты это с куратором или с преподавателем?</a:t>
            </a:r>
            <a:endParaRPr/>
          </a:p>
          <a:p>
            <a:pPr marL="107950" marR="0" lvl="0" indent="-8636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Char char="🞂"/>
            </a:pP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9. Стоит ли по-твоему получить оценку Виздровал (Withdrawal*) за этот курс? </a:t>
            </a:r>
            <a:endParaRPr/>
          </a:p>
          <a:p>
            <a:pPr marL="365125" marR="0" lvl="0" indent="-169228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81" name="Google Shape;181;p25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Вопросы</a:t>
            </a:r>
            <a:endParaRPr sz="4100" b="1" i="0" u="none" strike="noStrike" cap="none">
              <a:solidFill>
                <a:schemeClr val="dk2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6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95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24"/>
              <a:buFont typeface="Noto Sans Symbols"/>
              <a:buNone/>
            </a:pPr>
            <a:r>
              <a:rPr lang="ru-RU" sz="1800" b="1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В конце семестра</a:t>
            </a:r>
            <a:endParaRPr/>
          </a:p>
          <a:p>
            <a:pPr marL="107950" marR="0" lvl="0" indent="-777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24"/>
              <a:buFont typeface="Noto Sans Symbols"/>
              <a:buChar char="🞂"/>
            </a:pPr>
            <a:r>
              <a:rPr lang="ru-RU" sz="18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10. Стоит ли нам (родителям и студенту) рассматривать Летнюю Школу? Если да,</a:t>
            </a:r>
            <a:endParaRPr/>
          </a:p>
          <a:p>
            <a:pPr marL="107950" marR="0" lvl="0" indent="-777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24"/>
              <a:buFont typeface="Noto Sans Symbols"/>
              <a:buChar char="🞂"/>
            </a:pPr>
            <a:r>
              <a:rPr lang="ru-RU" sz="18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	-Знаешь ли ты, когда начинается регистрация на Летнюю Школу?</a:t>
            </a:r>
            <a:endParaRPr/>
          </a:p>
          <a:p>
            <a:pPr marL="107950" marR="0" lvl="0" indent="-777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24"/>
              <a:buFont typeface="Noto Sans Symbols"/>
              <a:buChar char="🞂"/>
            </a:pPr>
            <a:r>
              <a:rPr lang="ru-RU" sz="18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	-Просмотрел/а ли ты какие курсы предлагаются во время этой Летней Школы?</a:t>
            </a:r>
            <a:endParaRPr/>
          </a:p>
          <a:p>
            <a:pPr marL="107950" marR="0" lvl="0" indent="-777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24"/>
              <a:buFont typeface="Noto Sans Symbols"/>
              <a:buChar char="🞂"/>
            </a:pPr>
            <a:r>
              <a:rPr lang="ru-RU" sz="18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	-Обсудил/а ли ты курсы на Летнюю Школу с куратором?</a:t>
            </a:r>
            <a:endParaRPr/>
          </a:p>
          <a:p>
            <a:pPr marL="107950" marR="0" lvl="0" indent="-777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24"/>
              <a:buFont typeface="Noto Sans Symbols"/>
              <a:buChar char="🞂"/>
            </a:pPr>
            <a:r>
              <a:rPr lang="ru-RU" sz="18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	-Знаешь ли ты, как и когда производится оплата за Летнюю школу?</a:t>
            </a:r>
            <a:endParaRPr/>
          </a:p>
          <a:p>
            <a:pPr marL="107950" marR="0" lvl="0" indent="-777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24"/>
              <a:buFont typeface="Noto Sans Symbols"/>
              <a:buChar char="🞂"/>
            </a:pPr>
            <a:r>
              <a:rPr lang="ru-RU" sz="18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 </a:t>
            </a:r>
            <a:endParaRPr/>
          </a:p>
          <a:p>
            <a:pPr marL="107950" marR="0" lvl="0" indent="-777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24"/>
              <a:buFont typeface="Noto Sans Symbols"/>
              <a:buChar char="🞂"/>
            </a:pPr>
            <a:r>
              <a:rPr lang="ru-RU" sz="18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11. Был/а ли ты проинформирован/а о том, что ты на Академическом или Финансовом испытательном сроке?*</a:t>
            </a:r>
            <a:endParaRPr/>
          </a:p>
          <a:p>
            <a:pPr marL="365125" marR="0" lvl="0" indent="-177864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24"/>
              <a:buFont typeface="Noto Sans Symbols"/>
              <a:buNone/>
            </a:pPr>
            <a:endParaRPr sz="18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87" name="Google Shape;187;p26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Вопросы</a:t>
            </a:r>
            <a:endParaRPr sz="4100" b="1" i="0" u="none" strike="noStrike" cap="none">
              <a:solidFill>
                <a:schemeClr val="dk2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7"/>
          <p:cNvSpPr txBox="1">
            <a:spLocks noGrp="1"/>
          </p:cNvSpPr>
          <p:nvPr>
            <p:ph type="body" idx="1"/>
          </p:nvPr>
        </p:nvSpPr>
        <p:spPr>
          <a:xfrm>
            <a:off x="457200" y="1341437"/>
            <a:ext cx="8229600" cy="466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marR="0" lvl="0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Char char="🞂"/>
            </a:pPr>
            <a:r>
              <a:rPr lang="ru-RU" sz="2000" b="1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*Вопросы о Регистрации на курсы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Char char="🞂"/>
            </a:pP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12. Уточнил/а ли ты о том, что нету каких-либо финансовых, медицинских задолженностей, которые не позволят тебе зарегистрироваться на курсы?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Char char="🞂"/>
            </a:pP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13. Началась ли Регистрация на курсы?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Char char="🞂"/>
            </a:pP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14. Зарегистрировался/лась ли ты на курсы, который ты планировал/а?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Char char="🞂"/>
            </a:pP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15. Следуешь ли ты Чеклисту (checklist)* во время регистрации на курсы?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Char char="🞂"/>
            </a:pP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16. Закончил/а ли ты успешно регистрацию?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Char char="🞂"/>
            </a:pP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17. Убедился/лась ли ты, что классы, на которые ты зарегистрировалась/лся не были отменены?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88"/>
              <a:buFont typeface="Noto Sans Symbols"/>
              <a:buNone/>
            </a:pPr>
            <a:r>
              <a:rPr lang="ru-RU" sz="16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 </a:t>
            </a:r>
            <a:endParaRPr/>
          </a:p>
          <a:p>
            <a:pPr marL="365125" marR="0" lvl="0" indent="-1865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88"/>
              <a:buFont typeface="Noto Sans Symbols"/>
              <a:buNone/>
            </a:pPr>
            <a:endParaRPr sz="16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94" name="Google Shape;194;p27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Вопросы</a:t>
            </a:r>
            <a:endParaRPr sz="4100" b="1" i="0" u="none" strike="noStrike" cap="none">
              <a:solidFill>
                <a:schemeClr val="dk2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8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marR="0" lvl="0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Char char="🞂"/>
            </a:pPr>
            <a:r>
              <a:rPr lang="ru-RU" sz="2800" b="1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Вопросы по оплате за обучение?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None/>
            </a:pPr>
            <a:r>
              <a:rPr lang="ru-RU" sz="2800" b="1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 </a:t>
            </a:r>
            <a:endParaRPr sz="28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Char char="🞂"/>
            </a:pPr>
            <a:r>
              <a:rPr lang="ru-RU" sz="28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18. </a:t>
            </a:r>
            <a:r>
              <a:rPr lang="ru-RU" sz="2800"/>
              <a:t>Получила</a:t>
            </a:r>
            <a:r>
              <a:rPr lang="ru-RU" sz="28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ли ты письмо с Офиса по Финансовой поддержке?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Char char="🞂"/>
            </a:pPr>
            <a:r>
              <a:rPr lang="ru-RU" sz="28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19. Когда нам нужно </a:t>
            </a:r>
            <a:r>
              <a:rPr lang="ru-RU" sz="2800"/>
              <a:t>оплатить</a:t>
            </a:r>
            <a:r>
              <a:rPr lang="ru-RU" sz="28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за обучение? Каково расписание оплаты?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Char char="🞂"/>
            </a:pPr>
            <a:r>
              <a:rPr lang="ru-RU" sz="28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20. Куда можно обратиться с вопросами по оплате за обучение?</a:t>
            </a:r>
            <a:endParaRPr/>
          </a:p>
          <a:p>
            <a:pPr marL="365125" marR="0" lvl="0" indent="-13468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None/>
            </a:pPr>
            <a:endParaRPr sz="28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00" name="Google Shape;200;p28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Вопросы</a:t>
            </a:r>
            <a:endParaRPr sz="4100" b="1" i="0" u="none" strike="noStrike" cap="none">
              <a:solidFill>
                <a:schemeClr val="dk2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9"/>
          <p:cNvSpPr txBox="1">
            <a:spLocks noGrp="1"/>
          </p:cNvSpPr>
          <p:nvPr>
            <p:ph type="body" idx="1"/>
          </p:nvPr>
        </p:nvSpPr>
        <p:spPr>
          <a:xfrm>
            <a:off x="395287" y="2133600"/>
            <a:ext cx="8291512" cy="424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5125" marR="0" lvl="0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Arial"/>
              <a:buChar char="•"/>
            </a:pPr>
            <a:r>
              <a:rPr lang="ru-RU" sz="27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По любым академическим вопросам можно обращаться к </a:t>
            </a:r>
            <a:r>
              <a:rPr lang="ru-RU" sz="2700" b="1" i="1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академическому куратору </a:t>
            </a:r>
            <a:r>
              <a:rPr lang="ru-RU" sz="27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(Advisor).</a:t>
            </a:r>
            <a:endParaRPr/>
          </a:p>
          <a:p>
            <a:pPr marL="365125" marR="0" lvl="0" indent="-13900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Arial"/>
              <a:buNone/>
            </a:pPr>
            <a:endParaRPr sz="27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Arial"/>
              <a:buChar char="•"/>
            </a:pPr>
            <a:r>
              <a:rPr lang="ru-RU" sz="27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Также работает «Офис по академическому кураторству» (</a:t>
            </a:r>
            <a:r>
              <a:rPr lang="ru-RU"/>
              <a:t>244</a:t>
            </a:r>
            <a:r>
              <a:rPr lang="ru-RU" sz="27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кабинет).</a:t>
            </a:r>
            <a:endParaRPr/>
          </a:p>
          <a:p>
            <a:pPr marL="1143000" marR="0" lvl="3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</a:pPr>
            <a:r>
              <a:rPr lang="ru-RU" sz="19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Мы работаем со студентами на основе отчетов по академической успеваемости </a:t>
            </a:r>
            <a:endParaRPr/>
          </a:p>
          <a:p>
            <a:pPr marL="1143000" marR="0" lvl="3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</a:pPr>
            <a:r>
              <a:rPr lang="ru-RU" sz="19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Если Вы хотите узнать об академической успеваемости своего ребенка, наши двери всегда открыты для Вас</a:t>
            </a:r>
            <a:endParaRPr/>
          </a:p>
          <a:p>
            <a:pPr marL="620712" marR="0" lvl="1" indent="-82549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Arial"/>
              <a:buNone/>
            </a:pPr>
            <a:endParaRPr sz="2300" b="0" i="0" u="none" strike="noStrike" cap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365125" marR="0" lvl="0" indent="-15627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64"/>
              <a:buFont typeface="Noto Sans Symbols"/>
              <a:buNone/>
            </a:pPr>
            <a:endParaRPr sz="2300" b="0" i="0" u="none" strike="noStrike" cap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06" name="Google Shape;206;p29"/>
          <p:cNvSpPr txBox="1">
            <a:spLocks noGrp="1"/>
          </p:cNvSpPr>
          <p:nvPr>
            <p:ph type="title" idx="4294967295"/>
          </p:nvPr>
        </p:nvSpPr>
        <p:spPr>
          <a:xfrm>
            <a:off x="250825" y="274638"/>
            <a:ext cx="8497888" cy="12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К кому обращаться за помощью?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0"/>
          <p:cNvSpPr txBox="1">
            <a:spLocks noGrp="1"/>
          </p:cNvSpPr>
          <p:nvPr>
            <p:ph type="body" idx="1"/>
          </p:nvPr>
        </p:nvSpPr>
        <p:spPr>
          <a:xfrm>
            <a:off x="457200" y="1678676"/>
            <a:ext cx="8229600" cy="4328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ru-RU"/>
              <a:t>Эта политика предполагает, что успех в колледже или высших учебных заведениях в основном зависит от студентов, таким образом,</a:t>
            </a:r>
            <a:r>
              <a:rPr lang="ru-RU" b="1"/>
              <a:t>“специальные условия обучения”</a:t>
            </a:r>
            <a:r>
              <a:rPr lang="ru-RU"/>
              <a:t> для студентов имеющих ограничения по состоянию здоровья не предполагает изменений учебной программы или требований к конкретным студентам, а только для оказания </a:t>
            </a:r>
            <a:r>
              <a:rPr lang="ru-RU" i="1" u="sng"/>
              <a:t>поддержки и внесения разумных изменений в формат учебных материалов</a:t>
            </a:r>
            <a:r>
              <a:rPr lang="ru-RU"/>
              <a:t> с одобрения ответственного факультета.</a:t>
            </a:r>
            <a:endParaRPr/>
          </a:p>
        </p:txBody>
      </p:sp>
      <p:sp>
        <p:nvSpPr>
          <p:cNvPr id="213" name="Google Shape;213;p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6829"/>
              <a:buFont typeface="Arial"/>
              <a:buNone/>
            </a:pPr>
            <a:r>
              <a:rPr lang="ru-RU"/>
              <a:t>Условия и политика обучения студентов имеющих ограничения по состоянию здоровья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1"/>
          <p:cNvSpPr txBox="1">
            <a:spLocks noGrp="1"/>
          </p:cNvSpPr>
          <p:nvPr>
            <p:ph type="body" idx="1"/>
          </p:nvPr>
        </p:nvSpPr>
        <p:spPr>
          <a:xfrm>
            <a:off x="399200" y="1637725"/>
            <a:ext cx="8379600" cy="6438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ru-RU" sz="2400"/>
              <a:t>Если студент зачислен на один или несколько курсов в АУЦА и имеет ограничения по состоянию здоровья,которая ограничивает его доступ к занятиям и способность полностью взаимодействовать с материалами, влияющими на академическую успеваемость, студент может иметь право на “специальные условия обучения”.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ru-RU" sz="2400"/>
              <a:t>Если студент ищет “специальные условия для обучения”, он должен обратится в Центр Академического Кураторства.Центр Академического Кураторства является органом, координирующим процесс распределение студентов имеющих ограничения по состоянию здоровья.</a:t>
            </a:r>
            <a:endParaRPr sz="240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31"/>
          <p:cNvSpPr txBox="1">
            <a:spLocks noGrp="1"/>
          </p:cNvSpPr>
          <p:nvPr>
            <p:ph type="title"/>
          </p:nvPr>
        </p:nvSpPr>
        <p:spPr>
          <a:xfrm>
            <a:off x="457200" y="274624"/>
            <a:ext cx="8229600" cy="1005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lang="ru-RU" sz="2991"/>
              <a:t>Условия и политика обучения студентов имеющих ограничения по состоянию здоровья</a:t>
            </a:r>
            <a:endParaRPr sz="2991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2"/>
          <p:cNvSpPr txBox="1">
            <a:spLocks noGrp="1"/>
          </p:cNvSpPr>
          <p:nvPr>
            <p:ph type="body" idx="1"/>
          </p:nvPr>
        </p:nvSpPr>
        <p:spPr>
          <a:xfrm>
            <a:off x="457200" y="1669701"/>
            <a:ext cx="8229600" cy="4337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68300" algn="l" rtl="0">
              <a:spcBef>
                <a:spcPts val="400"/>
              </a:spcBef>
              <a:spcAft>
                <a:spcPts val="0"/>
              </a:spcAft>
              <a:buSzPts val="2200"/>
              <a:buChar char="●"/>
            </a:pPr>
            <a:r>
              <a:rPr lang="ru-RU" sz="2200" dirty="0"/>
              <a:t>Для студентов, имеющих ограничения по состоянию </a:t>
            </a:r>
            <a:r>
              <a:rPr lang="ru-RU" sz="2200" dirty="0" err="1"/>
              <a:t>здоровья,предоставляется</a:t>
            </a:r>
            <a:r>
              <a:rPr lang="ru-RU" sz="2200" dirty="0"/>
              <a:t> больше времени для выполнения и сдачи экзаменов. </a:t>
            </a:r>
            <a:endParaRPr sz="2200" dirty="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ru-RU" sz="2200" dirty="0"/>
              <a:t>Возможность использования программного обеспечения для преобразования речи в текст для учащегося с </a:t>
            </a:r>
            <a:r>
              <a:rPr lang="ru-RU" sz="2200" dirty="0" err="1"/>
              <a:t>дисграфией</a:t>
            </a:r>
            <a:r>
              <a:rPr lang="ru-RU" sz="2200" dirty="0"/>
              <a:t>.</a:t>
            </a:r>
            <a:endParaRPr sz="2200" dirty="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ru-RU" sz="2200" dirty="0"/>
              <a:t>Предоставление учащемуся с отсутствием внимания* уединенной среды без отвлекающих факторов.</a:t>
            </a:r>
            <a:endParaRPr sz="2200" dirty="0"/>
          </a:p>
          <a:p>
            <a:pPr marL="45720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ru-RU" sz="2200" dirty="0"/>
              <a:t>проблемы (*синдром дефицита внимания и </a:t>
            </a:r>
            <a:r>
              <a:rPr lang="ru-RU" sz="2200" dirty="0" err="1"/>
              <a:t>гиперактивности</a:t>
            </a:r>
            <a:r>
              <a:rPr lang="ru-RU" sz="2200" dirty="0"/>
              <a:t>)</a:t>
            </a:r>
            <a:endParaRPr sz="2200" dirty="0"/>
          </a:p>
          <a:p>
            <a:pPr marL="457200" lvl="0" indent="-368300" algn="l" rtl="0">
              <a:spcBef>
                <a:spcPts val="400"/>
              </a:spcBef>
              <a:spcAft>
                <a:spcPts val="0"/>
              </a:spcAft>
              <a:buSzPts val="2200"/>
              <a:buChar char="●"/>
            </a:pPr>
            <a:r>
              <a:rPr lang="ru-RU" sz="2200" dirty="0"/>
              <a:t>Занятия обучающихся с ограниченными возможностями здоровья могут быть организованы как совместно с другими обучающимися, так и в отдельных группах</a:t>
            </a:r>
            <a:endParaRPr sz="22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7" name="Google Shape;227;p32"/>
          <p:cNvSpPr txBox="1">
            <a:spLocks noGrp="1"/>
          </p:cNvSpPr>
          <p:nvPr>
            <p:ph type="title"/>
          </p:nvPr>
        </p:nvSpPr>
        <p:spPr>
          <a:xfrm>
            <a:off x="405625" y="274625"/>
            <a:ext cx="84429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6829"/>
              <a:buFont typeface="Arial"/>
              <a:buNone/>
            </a:pPr>
            <a:r>
              <a:rPr lang="ru-RU"/>
              <a:t>Специальные условия обучения включает в себя следующее: 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3"/>
          <p:cNvSpPr txBox="1">
            <a:spLocks noGrp="1"/>
          </p:cNvSpPr>
          <p:nvPr>
            <p:ph type="body" idx="1"/>
          </p:nvPr>
        </p:nvSpPr>
        <p:spPr>
          <a:xfrm>
            <a:off x="457200" y="1166875"/>
            <a:ext cx="8229600" cy="5363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746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300"/>
              <a:buChar char="●"/>
            </a:pPr>
            <a:r>
              <a:rPr lang="ru-RU" sz="2300" dirty="0"/>
              <a:t>Разрешается слабовидящему учащемуся приносить в класс собаку-поводырь.</a:t>
            </a:r>
            <a:endParaRPr sz="2300" dirty="0"/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ru-RU" sz="2300" dirty="0"/>
              <a:t>Предоставление гибких вариантов </a:t>
            </a:r>
            <a:r>
              <a:rPr lang="ru-RU" sz="2300" dirty="0" err="1"/>
              <a:t>расписания,разные</a:t>
            </a:r>
            <a:r>
              <a:rPr lang="ru-RU" sz="2300" dirty="0"/>
              <a:t> дни и время.</a:t>
            </a:r>
            <a:endParaRPr sz="2300" dirty="0"/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ru-RU" sz="2300" dirty="0"/>
              <a:t>Для демонстрации о полученных знаниях студент имеет возможность предоставить письменное задание, вместо презентации. </a:t>
            </a:r>
            <a:endParaRPr sz="2300" dirty="0"/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ru-RU" sz="2300" dirty="0"/>
              <a:t>Возможность предоставления различные способы демонстрации </a:t>
            </a:r>
            <a:r>
              <a:rPr lang="ru-RU" sz="2300" dirty="0" err="1"/>
              <a:t>обучения,например,сдача</a:t>
            </a:r>
            <a:r>
              <a:rPr lang="ru-RU" sz="2300" dirty="0"/>
              <a:t> экзаменов на </a:t>
            </a:r>
            <a:r>
              <a:rPr lang="ru-RU" sz="2300" dirty="0" err="1"/>
              <a:t>дому,докладов,групповой</a:t>
            </a:r>
            <a:r>
              <a:rPr lang="ru-RU" sz="2300" dirty="0"/>
              <a:t> </a:t>
            </a:r>
            <a:r>
              <a:rPr lang="ru-RU" sz="2300" dirty="0" err="1"/>
              <a:t>работы,презентаций</a:t>
            </a:r>
            <a:r>
              <a:rPr lang="ru-RU" sz="2300" dirty="0"/>
              <a:t> </a:t>
            </a:r>
            <a:r>
              <a:rPr lang="ru-RU" sz="2300" dirty="0" err="1"/>
              <a:t>ит.д</a:t>
            </a:r>
            <a:r>
              <a:rPr lang="ru-RU" sz="2300" dirty="0"/>
              <a:t>. </a:t>
            </a:r>
            <a:endParaRPr sz="2300" dirty="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ru-RU" sz="2300" dirty="0"/>
              <a:t>Предоставление нескольких способов демонстрации обучения с помощью домашних экзаменов, рефератов, групповой работы, презентации и </a:t>
            </a:r>
            <a:r>
              <a:rPr lang="ru-RU" sz="2300" dirty="0" err="1"/>
              <a:t>т.д</a:t>
            </a:r>
            <a:endParaRPr sz="23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sz="2500" dirty="0"/>
          </a:p>
        </p:txBody>
      </p:sp>
      <p:sp>
        <p:nvSpPr>
          <p:cNvPr id="234" name="Google Shape;234;p33"/>
          <p:cNvSpPr txBox="1">
            <a:spLocks noGrp="1"/>
          </p:cNvSpPr>
          <p:nvPr>
            <p:ph type="title"/>
          </p:nvPr>
        </p:nvSpPr>
        <p:spPr>
          <a:xfrm>
            <a:off x="457200" y="274632"/>
            <a:ext cx="8229600" cy="5136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Специальные условия обучения включает в себя </a:t>
            </a:r>
            <a:r>
              <a:rPr lang="ru-RU" dirty="0" smtClean="0"/>
              <a:t>следующее </a:t>
            </a:r>
            <a:r>
              <a:rPr lang="ru-RU" sz="2700" dirty="0" smtClean="0"/>
              <a:t>для студентов с ограниченными возможности </a:t>
            </a:r>
            <a:r>
              <a:rPr lang="ru-RU" dirty="0" smtClean="0"/>
              <a:t>: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0"/>
          <p:cNvSpPr txBox="1">
            <a:spLocks noGrp="1"/>
          </p:cNvSpPr>
          <p:nvPr>
            <p:ph type="body" idx="1"/>
          </p:nvPr>
        </p:nvSpPr>
        <p:spPr>
          <a:xfrm>
            <a:off x="395287" y="1196975"/>
            <a:ext cx="8229600" cy="4525962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66737" marR="0" lvl="0" indent="-4571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🞂"/>
            </a:pPr>
            <a:r>
              <a:rPr lang="ru-RU" sz="24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Студенты сами составляют свое расписание и выбирают предметы;</a:t>
            </a:r>
            <a:endParaRPr/>
          </a:p>
        </p:txBody>
      </p:sp>
      <p:sp>
        <p:nvSpPr>
          <p:cNvPr id="81" name="Google Shape;81;p10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Расписание</a:t>
            </a:r>
            <a:endParaRPr/>
          </a:p>
        </p:txBody>
      </p:sp>
      <p:pic>
        <p:nvPicPr>
          <p:cNvPr id="82" name="Google Shape;82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19250" y="1935162"/>
            <a:ext cx="5976937" cy="486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4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7124" algn="l" rtl="0">
              <a:spcBef>
                <a:spcPts val="400"/>
              </a:spcBef>
              <a:spcAft>
                <a:spcPts val="0"/>
              </a:spcAft>
              <a:buSzPts val="2024"/>
              <a:buChar char="●"/>
            </a:pPr>
            <a:r>
              <a:rPr lang="ru-RU"/>
              <a:t>Существенные изменения академических стандартов.</a:t>
            </a:r>
            <a:endParaRPr/>
          </a:p>
          <a:p>
            <a:pPr marL="457200" lvl="0" indent="-357124" algn="l" rtl="0">
              <a:spcBef>
                <a:spcPts val="0"/>
              </a:spcBef>
              <a:spcAft>
                <a:spcPts val="0"/>
              </a:spcAft>
              <a:buSzPts val="2024"/>
              <a:buChar char="●"/>
            </a:pPr>
            <a:r>
              <a:rPr lang="ru-RU"/>
              <a:t>Университет не предоставляет личные вспомогательные средства/устройства</a:t>
            </a:r>
            <a:endParaRPr/>
          </a:p>
          <a:p>
            <a:pPr marL="457200" lvl="0" indent="-357124" algn="l" rtl="0">
              <a:spcBef>
                <a:spcPts val="0"/>
              </a:spcBef>
              <a:spcAft>
                <a:spcPts val="0"/>
              </a:spcAft>
              <a:buSzPts val="2024"/>
              <a:buChar char="●"/>
            </a:pPr>
            <a:r>
              <a:rPr lang="ru-RU"/>
              <a:t>Изменение или корректировка требований, значимых для любой программы обучения</a:t>
            </a:r>
            <a:endParaRPr/>
          </a:p>
          <a:p>
            <a:pPr marL="457200" lvl="0" indent="-357124" algn="l" rtl="0">
              <a:spcBef>
                <a:spcPts val="0"/>
              </a:spcBef>
              <a:spcAft>
                <a:spcPts val="0"/>
              </a:spcAft>
              <a:buSzPts val="2024"/>
              <a:buChar char="●"/>
            </a:pPr>
            <a:r>
              <a:rPr lang="ru-RU"/>
              <a:t>Изменения или корректировка касательно учебной деятельности преподавателей</a:t>
            </a:r>
            <a:endParaRPr/>
          </a:p>
          <a:p>
            <a:pPr marL="457200" lvl="0" indent="-357124" algn="l" rtl="0">
              <a:spcBef>
                <a:spcPts val="0"/>
              </a:spcBef>
              <a:spcAft>
                <a:spcPts val="0"/>
              </a:spcAft>
              <a:buSzPts val="2024"/>
              <a:buChar char="●"/>
            </a:pPr>
            <a:r>
              <a:rPr lang="ru-RU"/>
              <a:t>Ретроспективное изменение критериев оценки </a:t>
            </a:r>
            <a:endParaRPr/>
          </a:p>
        </p:txBody>
      </p:sp>
      <p:sp>
        <p:nvSpPr>
          <p:cNvPr id="241" name="Google Shape;241;p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Требования,которые АУЦА не может предоставить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91512" cy="4852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marR="0" lvl="0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🞂"/>
            </a:pPr>
            <a:r>
              <a:rPr lang="ru-RU" sz="24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Стратегии эффективного чтения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🞂"/>
            </a:pPr>
            <a:r>
              <a:rPr lang="ru-RU" sz="24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Техника ведения конспектов и слушания на лекциях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🞂"/>
            </a:pPr>
            <a:r>
              <a:rPr lang="ru-RU" sz="24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Навыки обучени</a:t>
            </a:r>
            <a:r>
              <a:rPr lang="ru-RU" sz="2400"/>
              <a:t>я</a:t>
            </a:r>
            <a:endParaRPr sz="2400"/>
          </a:p>
          <a:p>
            <a:pPr marL="365125" marR="0" lvl="0" indent="-30435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400"/>
              <a:buChar char="🞂"/>
            </a:pPr>
            <a:r>
              <a:rPr lang="ru-RU" sz="2400"/>
              <a:t>Навыки концентрация </a:t>
            </a:r>
            <a:endParaRPr sz="2400"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🞂"/>
            </a:pPr>
            <a:r>
              <a:rPr lang="ru-RU" sz="24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Навыки презентаций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🞂"/>
            </a:pPr>
            <a:r>
              <a:rPr lang="ru-RU" sz="24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Эффективное управление временем 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🞂"/>
            </a:pPr>
            <a:r>
              <a:rPr lang="ru-RU" sz="24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Работа в команде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🞂"/>
            </a:pPr>
            <a:r>
              <a:rPr lang="ru-RU" sz="24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Управление стрессом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🞂"/>
            </a:pPr>
            <a:r>
              <a:rPr lang="ru-RU" sz="24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Независимая работа</a:t>
            </a:r>
            <a:endParaRPr sz="24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365125" marR="0" lvl="0" indent="-30435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400"/>
              <a:buChar char="🞂"/>
            </a:pPr>
            <a:r>
              <a:rPr lang="ru-RU" sz="2400"/>
              <a:t>Публичное выступление</a:t>
            </a:r>
            <a:endParaRPr sz="2400"/>
          </a:p>
          <a:p>
            <a:pPr marL="365125" marR="0" lvl="0" indent="-30435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400"/>
              <a:buChar char="🞂"/>
            </a:pPr>
            <a:r>
              <a:rPr lang="ru-RU" sz="2400"/>
              <a:t>Навыки адаптируемости</a:t>
            </a:r>
            <a:endParaRPr sz="2400"/>
          </a:p>
          <a:p>
            <a:pPr marL="365125" marR="0" lvl="0" indent="-13900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sz="27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365125" marR="0" lvl="0" indent="-139001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sz="27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48" name="Google Shape;248;p35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Семинары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6"/>
          <p:cNvSpPr txBox="1">
            <a:spLocks noGrp="1"/>
          </p:cNvSpPr>
          <p:nvPr>
            <p:ph type="body" idx="1"/>
          </p:nvPr>
        </p:nvSpPr>
        <p:spPr>
          <a:xfrm>
            <a:off x="457200" y="1341437"/>
            <a:ext cx="8229600" cy="466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marR="0" lvl="0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🞂"/>
            </a:pPr>
            <a:r>
              <a:rPr lang="ru-RU" sz="24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Одним из важнейших принципов нашего Университета является самостоятельное изучение материала. 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🞂"/>
            </a:pPr>
            <a:r>
              <a:rPr lang="ru-RU" sz="24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Успех обучения в АУЦА целиком и полностью зависит от самого студента и от решений, которые принимает сам студент. Студенты ответственны не только за  решения, которые они принимают, но и за последствия этих решений. </a:t>
            </a:r>
            <a:endParaRPr/>
          </a:p>
        </p:txBody>
      </p:sp>
      <p:sp>
        <p:nvSpPr>
          <p:cNvPr id="255" name="Google Shape;255;p36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Независимая/Самостоятельная Работа </a:t>
            </a:r>
            <a:endParaRPr sz="4100" b="1" i="0" u="none" strike="noStrike" cap="none">
              <a:solidFill>
                <a:schemeClr val="dk2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7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marR="0" lvl="0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Char char="🞂"/>
            </a:pPr>
            <a:r>
              <a:rPr lang="ru-RU" sz="28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Время проведенное на лекциях и семинарах от 12 до 16 часов</a:t>
            </a:r>
            <a:endParaRPr/>
          </a:p>
          <a:p>
            <a:pPr marL="365125" marR="0" lvl="0" indent="-13468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None/>
            </a:pPr>
            <a:endParaRPr sz="28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Char char="🞂"/>
            </a:pPr>
            <a:r>
              <a:rPr lang="ru-RU" sz="28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Время самостоятельной работы за каждый час  проведенный в аудитории </a:t>
            </a:r>
            <a:r>
              <a:rPr lang="ru-RU" sz="2800"/>
              <a:t>равняется</a:t>
            </a:r>
            <a:r>
              <a:rPr lang="ru-RU" sz="28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3-4 часам вне аудитории</a:t>
            </a:r>
            <a:endParaRPr/>
          </a:p>
          <a:p>
            <a:pPr marL="365125" marR="0" lvl="0" indent="-13468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None/>
            </a:pPr>
            <a:endParaRPr sz="28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61" name="Google Shape;261;p37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Независимая/Самостоятельная Работа </a:t>
            </a:r>
            <a:endParaRPr sz="4100" b="1" i="0" u="none" strike="noStrike" cap="none">
              <a:solidFill>
                <a:schemeClr val="dk2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Много задают читать</a:t>
            </a:r>
          </a:p>
          <a:p>
            <a:r>
              <a:rPr lang="ru-RU" dirty="0" smtClean="0"/>
              <a:t>Не умеют управлять временем</a:t>
            </a:r>
          </a:p>
          <a:p>
            <a:r>
              <a:rPr lang="ru-RU" dirty="0" smtClean="0"/>
              <a:t>Выпускники считают важным следующие:</a:t>
            </a:r>
          </a:p>
          <a:p>
            <a:r>
              <a:rPr lang="en-US" dirty="0" smtClean="0"/>
              <a:t>Time management</a:t>
            </a:r>
            <a:r>
              <a:rPr lang="ru-RU" dirty="0" smtClean="0"/>
              <a:t> (управление временем)</a:t>
            </a:r>
            <a:r>
              <a:rPr lang="en-US" dirty="0" smtClean="0"/>
              <a:t> </a:t>
            </a:r>
            <a:r>
              <a:rPr lang="en-US" dirty="0"/>
              <a:t>=83,3%</a:t>
            </a:r>
          </a:p>
          <a:p>
            <a:r>
              <a:rPr lang="en-US" dirty="0" smtClean="0"/>
              <a:t>Concentration</a:t>
            </a:r>
            <a:r>
              <a:rPr lang="ru-RU" dirty="0" smtClean="0"/>
              <a:t> (сконцентрироваться)</a:t>
            </a:r>
            <a:r>
              <a:rPr lang="en-US" dirty="0" smtClean="0"/>
              <a:t>=</a:t>
            </a:r>
            <a:r>
              <a:rPr lang="en-US" dirty="0"/>
              <a:t>69,4%</a:t>
            </a:r>
          </a:p>
          <a:p>
            <a:r>
              <a:rPr lang="en-US" dirty="0"/>
              <a:t>Stress management </a:t>
            </a:r>
            <a:r>
              <a:rPr lang="ru-RU" dirty="0" smtClean="0"/>
              <a:t>(управление стрессом)</a:t>
            </a:r>
            <a:r>
              <a:rPr lang="en-US" dirty="0" smtClean="0"/>
              <a:t>=</a:t>
            </a:r>
            <a:r>
              <a:rPr lang="en-US" dirty="0"/>
              <a:t>63,3%</a:t>
            </a:r>
            <a:endParaRPr lang="ru-RU" dirty="0"/>
          </a:p>
          <a:p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Навык чтения и Управление временем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2923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8"/>
          <p:cNvSpPr txBox="1">
            <a:spLocks noGrp="1"/>
          </p:cNvSpPr>
          <p:nvPr>
            <p:ph type="body" idx="1"/>
          </p:nvPr>
        </p:nvSpPr>
        <p:spPr>
          <a:xfrm>
            <a:off x="457200" y="1125537"/>
            <a:ext cx="8229600" cy="561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marR="0" lvl="0" indent="-2555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Я не знаю, как научиться хорошо учиться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Мне нужна помощь с планированием времени и заданий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Мне нужно улучшить мои навыки обучения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Мне нужно работать над своими навыками публичного выступления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Мне нужно развивать свои письменные навыки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Я бы хотел найти репетитора для одного из моих предметов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Мне нужно улучшить мои навыки поиска литературы 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Я не знаю где и как найти академические ресурсы для моей презентации и исследовательской работы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У меня проблемы с чтением на Английском языке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Мне бы хотелось улучшить мои навыки чтения на Английском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Мне кажется, у меня могут быть проблемы с чтением на Английском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Я не понимаю ценность чтения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Я обычно не конспектирую, когда читаю или сижу на лекциях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Я не знаю, как правильно конспектировать во время лекция или чтения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Мне нужно улучшить мои навыки конспектирования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Я никогда не выступал перед людьми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Я стесняюсь делать презентации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Я не умею делать презентации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Мне нужна помощь в подготовке к презентации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Я нервничаю, когда выступаю перед людьми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Я никогда раньше не работал над проектами/домашним заданием в группе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Меня беспокоит работа в группе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Мне трудно совмещать учебу и личную жизнь 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Я могу откладывать работу, и это для меня проблема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Мне неудобно/Я не могу разговаривать/спрашивать/ обсуждать что-либо с профессорами 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Иногда я чувствую себя перегруженным/ой из-за учебы, и поэтому у меня иногда бывают эмоциональные проблемы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Я не очень много времени уделяю домашнему заданию</a:t>
            </a:r>
            <a:endParaRPr/>
          </a:p>
          <a:p>
            <a:pPr marL="365125" marR="0" lvl="0" indent="-255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Char char="🞂"/>
            </a:pPr>
            <a:r>
              <a:rPr lang="ru-RU" sz="1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Я считаю, что 4 часа самостоятельной домашней работы слишком много для одного семинарного класса</a:t>
            </a:r>
            <a:endParaRPr/>
          </a:p>
          <a:p>
            <a:pPr marL="365125" marR="0" lvl="0" indent="-212407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None/>
            </a:pPr>
            <a:endParaRPr sz="10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67" name="Google Shape;267;p38"/>
          <p:cNvSpPr txBox="1">
            <a:spLocks noGrp="1"/>
          </p:cNvSpPr>
          <p:nvPr>
            <p:ph type="title" idx="4294967295"/>
          </p:nvPr>
        </p:nvSpPr>
        <p:spPr>
          <a:xfrm>
            <a:off x="467544" y="11663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Lucida Sans"/>
              <a:buNone/>
            </a:pPr>
            <a:r>
              <a:rPr lang="ru-RU" sz="36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Опросник для Определения Семинаров</a:t>
            </a:r>
            <a:endParaRPr sz="3600" b="1" i="0" u="none" strike="noStrike" cap="none">
              <a:solidFill>
                <a:schemeClr val="dk2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9"/>
          <p:cNvSpPr txBox="1">
            <a:spLocks noGrp="1"/>
          </p:cNvSpPr>
          <p:nvPr>
            <p:ph type="body" idx="1"/>
          </p:nvPr>
        </p:nvSpPr>
        <p:spPr>
          <a:xfrm>
            <a:off x="323850" y="1196975"/>
            <a:ext cx="8374062" cy="5256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marR="0" lvl="0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Char char="🞂"/>
            </a:pPr>
            <a:r>
              <a:rPr lang="ru-RU" sz="28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Студенты АУЦА обязуются уважать всех: студентов, преподавателей и сотрудников.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Char char="🞂"/>
            </a:pPr>
            <a:r>
              <a:rPr lang="ru-RU" sz="28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Студенты обязуются уважать академическую миссию университета и не будут прибегать к плагиату.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Char char="🞂"/>
            </a:pPr>
            <a:r>
              <a:rPr lang="ru-RU" sz="28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Студенты обязуются уважать и подчиняться законам Кыргызской Республики.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Char char="🞂"/>
            </a:pPr>
            <a:r>
              <a:rPr lang="ru-RU" sz="28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Студенты обязуются бережно обращаться с собственностью университета.</a:t>
            </a:r>
            <a:endParaRPr/>
          </a:p>
        </p:txBody>
      </p:sp>
      <p:sp>
        <p:nvSpPr>
          <p:cNvPr id="273" name="Google Shape;273;p39"/>
          <p:cNvSpPr txBox="1">
            <a:spLocks noGrp="1"/>
          </p:cNvSpPr>
          <p:nvPr>
            <p:ph type="title" idx="4294967295"/>
          </p:nvPr>
        </p:nvSpPr>
        <p:spPr>
          <a:xfrm>
            <a:off x="179388" y="188913"/>
            <a:ext cx="8447087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Кодекс чести АУЦА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40"/>
          <p:cNvSpPr txBox="1">
            <a:spLocks noGrp="1"/>
          </p:cNvSpPr>
          <p:nvPr>
            <p:ph type="body" idx="1"/>
          </p:nvPr>
        </p:nvSpPr>
        <p:spPr>
          <a:xfrm>
            <a:off x="539750" y="1484312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r>
              <a:rPr lang="ru-RU" sz="27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Задание на чтение текста для студентов на ориентационной неделе:</a:t>
            </a:r>
            <a:endParaRPr/>
          </a:p>
          <a:p>
            <a:pPr marL="0" marR="0" lvl="0" indent="-116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</a:pPr>
            <a:r>
              <a:rPr lang="ru-RU" sz="27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 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sz="27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r>
              <a:rPr lang="ru-RU" sz="27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Поддержка Родителей:</a:t>
            </a:r>
            <a:endParaRPr/>
          </a:p>
          <a:p>
            <a:pPr marL="0" marR="0" lvl="0" indent="-11658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</a:pPr>
            <a:r>
              <a:rPr lang="ru-RU" u="sng">
                <a:solidFill>
                  <a:schemeClr val="hlink"/>
                </a:solidFill>
                <a:hlinkClick r:id="rId3"/>
              </a:rPr>
              <a:t>https://auca.kg/en/p4965519681/</a:t>
            </a:r>
            <a:r>
              <a:rPr lang="ru-RU"/>
              <a:t> </a:t>
            </a:r>
            <a:endParaRPr/>
          </a:p>
          <a:p>
            <a:pPr marL="365125" marR="0" lvl="0" indent="-139001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sz="27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79" name="Google Shape;279;p40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Важные ссылки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1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sz="3200"/>
          </a:p>
        </p:txBody>
      </p:sp>
      <p:sp>
        <p:nvSpPr>
          <p:cNvPr id="286" name="Google Shape;286;p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Мы есть социальных сетях Instagram и Telegram bot</a:t>
            </a:r>
            <a:endParaRPr/>
          </a:p>
        </p:txBody>
      </p:sp>
      <p:pic>
        <p:nvPicPr>
          <p:cNvPr id="287" name="Google Shape;287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2875" y="1627475"/>
            <a:ext cx="2692025" cy="446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31450" y="1747325"/>
            <a:ext cx="2381250" cy="440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1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marR="0" lvl="0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</a:pPr>
            <a:r>
              <a:rPr lang="ru-RU" sz="27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Каждому студенту во время Ориентационной Недели, будут выданы </a:t>
            </a:r>
            <a:r>
              <a:rPr lang="ru-RU" sz="2700" b="0" i="0" u="none" strike="noStrike" cap="none">
                <a:solidFill>
                  <a:srgbClr val="FF0000"/>
                </a:solidFill>
                <a:latin typeface="Lucida Sans"/>
                <a:ea typeface="Lucida Sans"/>
                <a:cs typeface="Lucida Sans"/>
                <a:sym typeface="Lucida Sans"/>
              </a:rPr>
              <a:t>Чеклисты</a:t>
            </a:r>
            <a:r>
              <a:rPr lang="ru-RU" sz="27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(Checklist) – это порядок предметов</a:t>
            </a:r>
            <a:r>
              <a:rPr lang="ru-RU"/>
              <a:t>,</a:t>
            </a:r>
            <a:r>
              <a:rPr lang="ru-RU" sz="27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которому мы настоятельно советуем нашим студентам следовать, для успешного окончания Университета в течении 4-х лет.</a:t>
            </a:r>
            <a:endParaRPr/>
          </a:p>
          <a:p>
            <a:pPr marL="365125" marR="0" lvl="1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</a:pPr>
            <a:r>
              <a:rPr lang="ru-RU" sz="27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Студент должен покрыть определенные курсы, но он сам выбирает когда он будет их закрывать. </a:t>
            </a:r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Расписание: Чеклист</a:t>
            </a:r>
            <a:endParaRPr sz="4100" b="1" i="0" u="none" strike="noStrike" cap="none">
              <a:solidFill>
                <a:schemeClr val="dk2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Закрыть все обязательные курсы по специальности, а также общеобразовательные курсы.</a:t>
            </a:r>
          </a:p>
          <a:p>
            <a:r>
              <a:rPr lang="ru-RU" dirty="0"/>
              <a:t>Примерно, студент должен за четыре года обучения набрать не менее 240 кредитов, это плюс-минус 53 курса.</a:t>
            </a:r>
          </a:p>
          <a:p>
            <a:r>
              <a:rPr lang="ru-RU" dirty="0"/>
              <a:t>Сдать все </a:t>
            </a:r>
            <a:r>
              <a:rPr lang="ru-RU" dirty="0" err="1"/>
              <a:t>госэкзамены</a:t>
            </a:r>
            <a:r>
              <a:rPr lang="ru-RU" dirty="0"/>
              <a:t> на проходную оценку.</a:t>
            </a:r>
          </a:p>
          <a:p>
            <a:r>
              <a:rPr lang="ru-RU" dirty="0"/>
              <a:t>Написать дипломную работу и успешно защитить его.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Требования для окончания университета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411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2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Расписание: Чеклист</a:t>
            </a:r>
            <a:endParaRPr sz="4100" b="1" i="0" u="none" strike="noStrike" cap="none">
              <a:solidFill>
                <a:schemeClr val="dk2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pic>
        <p:nvPicPr>
          <p:cNvPr id="96" name="Google Shape;96;p12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42987" y="1325562"/>
            <a:ext cx="6985000" cy="4787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marR="0" lvl="0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</a:pPr>
            <a:r>
              <a:rPr lang="ru-RU" sz="2700" b="1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Эд/дроп период</a:t>
            </a:r>
            <a:r>
              <a:rPr lang="ru-RU" sz="27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дается студентам для того, чтобы они могли изменить свое расписание. Во время Эд/дроп периода студенты могут отказаться от одних предметов и добавить другие предметы или менять время курсов. Эд/дроп длится обычно недел</a:t>
            </a:r>
            <a:r>
              <a:rPr lang="ru-RU"/>
              <a:t>ю</a:t>
            </a:r>
            <a:r>
              <a:rPr lang="ru-RU" sz="27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в начале каждого семестра.</a:t>
            </a:r>
            <a:endParaRPr/>
          </a:p>
          <a:p>
            <a:pPr marL="365125" marR="0" lvl="0" indent="-139001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sz="2700" b="0" i="0" u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02" name="Google Shape;102;p13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Add/Drop</a:t>
            </a:r>
            <a:endParaRPr sz="4100" b="1" i="0" u="none" strike="noStrike" cap="none">
              <a:solidFill>
                <a:schemeClr val="dk2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" name="Google Shape;108;p14"/>
          <p:cNvGraphicFramePr/>
          <p:nvPr/>
        </p:nvGraphicFramePr>
        <p:xfrm>
          <a:off x="457200" y="1481137"/>
          <a:ext cx="8229600" cy="3135955"/>
        </p:xfrm>
        <a:graphic>
          <a:graphicData uri="http://schemas.openxmlformats.org/drawingml/2006/table">
            <a:tbl>
              <a:tblPr>
                <a:noFill/>
                <a:tableStyleId>{500B1E09-E10C-4F34-9F0C-11C589A0410A}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Lucida Sans"/>
                        <a:ea typeface="Lucida Sans"/>
                        <a:cs typeface="Lucida Sans"/>
                        <a:sym typeface="Lucida San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Lucida Sans"/>
                        <a:ea typeface="Lucida Sans"/>
                        <a:cs typeface="Lucida Sans"/>
                        <a:sym typeface="Lucida San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Lucida Sans"/>
                        <a:buNone/>
                      </a:pPr>
                      <a:r>
                        <a:rPr lang="ru-RU" sz="1800" b="0" i="0" u="none">
                          <a:solidFill>
                            <a:srgbClr val="000000"/>
                          </a:solidFill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Ориентационная неделя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Lucida Sans"/>
                        <a:buNone/>
                      </a:pPr>
                      <a:r>
                        <a:rPr lang="ru-RU" sz="1800" b="0" i="0" u="none">
                          <a:solidFill>
                            <a:srgbClr val="000000"/>
                          </a:solidFill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с </a:t>
                      </a:r>
                      <a:r>
                        <a:rPr lang="ru-RU" sz="1800"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22</a:t>
                      </a:r>
                      <a:r>
                        <a:rPr lang="ru-RU" sz="1800" b="0" i="0" u="none">
                          <a:solidFill>
                            <a:srgbClr val="000000"/>
                          </a:solidFill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 августа </a:t>
                      </a:r>
                      <a:r>
                        <a:rPr lang="ru-RU" sz="1800"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по 2 сентября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Lucida Sans"/>
                        <a:buNone/>
                      </a:pPr>
                      <a:r>
                        <a:rPr lang="ru-RU" sz="1800"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Начало семестра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5 сентября</a:t>
                      </a:r>
                      <a:endParaRPr sz="1800">
                        <a:solidFill>
                          <a:schemeClr val="dk1"/>
                        </a:solidFill>
                        <a:latin typeface="Lucida Sans"/>
                        <a:ea typeface="Lucida Sans"/>
                        <a:cs typeface="Lucida Sans"/>
                        <a:sym typeface="Lucida San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Lucida Sans"/>
                        <a:buNone/>
                      </a:pPr>
                      <a:r>
                        <a:rPr lang="ru-RU" sz="1800" b="0" i="0" u="none">
                          <a:solidFill>
                            <a:srgbClr val="000000"/>
                          </a:solidFill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Модули - </a:t>
                      </a:r>
                      <a:r>
                        <a:rPr lang="ru-RU" sz="1800"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9</a:t>
                      </a:r>
                      <a:r>
                        <a:rPr lang="ru-RU" sz="1800" b="0" i="0" u="none">
                          <a:solidFill>
                            <a:srgbClr val="000000"/>
                          </a:solidFill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-я 10-я неделя 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Lucida Sans"/>
                        <a:ea typeface="Lucida Sans"/>
                        <a:cs typeface="Lucida Sans"/>
                        <a:sym typeface="Lucida San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Lucida Sans"/>
                        <a:buNone/>
                      </a:pPr>
                      <a:r>
                        <a:rPr lang="ru-RU" sz="1800" b="0" i="0" u="none">
                          <a:solidFill>
                            <a:srgbClr val="000000"/>
                          </a:solidFill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Регистрация на следующий семестр (1</a:t>
                      </a:r>
                      <a:r>
                        <a:rPr lang="ru-RU" sz="1800"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2</a:t>
                      </a:r>
                      <a:r>
                        <a:rPr lang="ru-RU" sz="1800" b="0" i="0" u="none">
                          <a:solidFill>
                            <a:srgbClr val="000000"/>
                          </a:solidFill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-я неделя) 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Lucida Sans"/>
                        <a:buNone/>
                      </a:pPr>
                      <a:r>
                        <a:rPr lang="ru-RU" sz="1800" b="0" i="0" u="none">
                          <a:solidFill>
                            <a:srgbClr val="000000"/>
                          </a:solidFill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С </a:t>
                      </a:r>
                      <a:r>
                        <a:rPr lang="ru-RU" sz="1800"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21</a:t>
                      </a:r>
                      <a:r>
                        <a:rPr lang="ru-RU" sz="1800" b="0" i="0" u="none">
                          <a:solidFill>
                            <a:srgbClr val="000000"/>
                          </a:solidFill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 </a:t>
                      </a:r>
                      <a:r>
                        <a:rPr lang="ru-RU" sz="1800"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н</a:t>
                      </a:r>
                      <a:r>
                        <a:rPr lang="ru-RU" sz="1800" b="0" i="0" u="none">
                          <a:solidFill>
                            <a:srgbClr val="000000"/>
                          </a:solidFill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оября по </a:t>
                      </a:r>
                      <a:r>
                        <a:rPr lang="ru-RU" sz="1800"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2</a:t>
                      </a:r>
                      <a:r>
                        <a:rPr lang="ru-RU" sz="1800" b="0" i="0" u="none">
                          <a:solidFill>
                            <a:srgbClr val="000000"/>
                          </a:solidFill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 </a:t>
                      </a:r>
                      <a:r>
                        <a:rPr lang="ru-RU" sz="1800"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декабря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9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Lucida Sans"/>
                        <a:buNone/>
                      </a:pPr>
                      <a:r>
                        <a:rPr lang="ru-RU" sz="1800" b="0" i="0" u="none">
                          <a:solidFill>
                            <a:srgbClr val="000000"/>
                          </a:solidFill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Экзаменационная неделя (15-я-16</a:t>
                      </a:r>
                      <a:r>
                        <a:rPr lang="ru-RU" sz="1800"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-я</a:t>
                      </a:r>
                      <a:r>
                        <a:rPr lang="ru-RU" sz="1800" b="0" i="0" u="none">
                          <a:solidFill>
                            <a:srgbClr val="000000"/>
                          </a:solidFill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)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>
                        <a:solidFill>
                          <a:srgbClr val="000000"/>
                        </a:solidFill>
                        <a:latin typeface="Lucida Sans"/>
                        <a:ea typeface="Lucida Sans"/>
                        <a:cs typeface="Lucida Sans"/>
                        <a:sym typeface="Lucida San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Lucida Sans"/>
                        <a:buNone/>
                      </a:pPr>
                      <a:r>
                        <a:rPr lang="ru-RU" sz="1800"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С 18 декабря по 23 декабря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Lucida Sans"/>
                        <a:buNone/>
                      </a:pPr>
                      <a:r>
                        <a:rPr lang="ru-RU" sz="1800" b="0" i="0" u="none">
                          <a:solidFill>
                            <a:srgbClr val="000000"/>
                          </a:solidFill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Зимние Каникулы 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Lucida Sans"/>
                        <a:buNone/>
                      </a:pPr>
                      <a:r>
                        <a:rPr lang="ru-RU" sz="1800" b="0" i="0" u="none">
                          <a:solidFill>
                            <a:srgbClr val="000000"/>
                          </a:solidFill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с 2</a:t>
                      </a:r>
                      <a:r>
                        <a:rPr lang="ru-RU" sz="1800"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4</a:t>
                      </a:r>
                      <a:r>
                        <a:rPr lang="ru-RU" sz="1800" b="0" i="0" u="none">
                          <a:solidFill>
                            <a:srgbClr val="000000"/>
                          </a:solidFill>
                          <a:latin typeface="Lucida Sans"/>
                          <a:ea typeface="Lucida Sans"/>
                          <a:cs typeface="Lucida Sans"/>
                          <a:sym typeface="Lucida Sans"/>
                        </a:rPr>
                        <a:t> декабря по 16 января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9" name="Google Shape;109;p14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Распорядок Семестра на осень 2022</a:t>
            </a:r>
            <a:endParaRPr sz="4100" b="1" i="0" u="none" strike="noStrike" cap="none">
              <a:solidFill>
                <a:schemeClr val="dk2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5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5116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marR="0" lvl="0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Arial"/>
              <a:buChar char="•"/>
            </a:pP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Оценки имеют буквенные значения.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Arial"/>
              <a:buChar char="•"/>
            </a:pP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Сравните: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</a:pP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«5»= A, A-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</a:pP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«4»= B+, B,  B-                                        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</a:pP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«3»= C+, C,  C-	                                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</a:pP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«2»= D+, D,  D-		                      	</a:t>
            </a:r>
            <a:endParaRPr/>
          </a:p>
          <a:p>
            <a:pPr marL="365125" marR="0" lvl="0" indent="-25558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</a:pP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«</a:t>
            </a:r>
            <a:r>
              <a:rPr lang="ru-RU" sz="2000"/>
              <a:t>0</a:t>
            </a: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»= </a:t>
            </a:r>
            <a:r>
              <a:rPr lang="ru-RU" sz="2000" b="0" i="0" u="none">
                <a:solidFill>
                  <a:srgbClr val="FF0000"/>
                </a:solidFill>
                <a:latin typeface="Lucida Sans"/>
                <a:ea typeface="Lucida Sans"/>
                <a:cs typeface="Lucida Sans"/>
                <a:sym typeface="Lucida Sans"/>
              </a:rPr>
              <a:t>F</a:t>
            </a: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(</a:t>
            </a:r>
            <a:r>
              <a:rPr lang="ru-RU" sz="2000" b="0" i="0" u="none">
                <a:solidFill>
                  <a:srgbClr val="FF0000"/>
                </a:solidFill>
                <a:latin typeface="Lucida Sans"/>
                <a:ea typeface="Lucida Sans"/>
                <a:cs typeface="Lucida Sans"/>
                <a:sym typeface="Lucida Sans"/>
              </a:rPr>
              <a:t>непроходная оценка</a:t>
            </a: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) (если студент получил F за </a:t>
            </a:r>
            <a:r>
              <a:rPr lang="ru-RU" sz="2000"/>
              <a:t>обязательный</a:t>
            </a:r>
            <a:r>
              <a:rPr lang="ru-RU" sz="2000" b="0" i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предмет, он/а обязательно должен/а брать этот предмет еще раз и получить более высокую оценку )</a:t>
            </a:r>
            <a:endParaRPr/>
          </a:p>
        </p:txBody>
      </p:sp>
      <p:sp>
        <p:nvSpPr>
          <p:cNvPr id="116" name="Google Shape;116;p15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ru-RU"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rPr>
              <a:t>Система оценок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oncourse">
  <a:themeElements>
    <a:clrScheme name="Concourse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2486</Words>
  <Application>Microsoft Office PowerPoint</Application>
  <PresentationFormat>On-screen Show (4:3)</PresentationFormat>
  <Paragraphs>287</Paragraphs>
  <Slides>38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Calibri</vt:lpstr>
      <vt:lpstr>Lucida Sans</vt:lpstr>
      <vt:lpstr>Noto Sans Symbols</vt:lpstr>
      <vt:lpstr>Verdana</vt:lpstr>
      <vt:lpstr>1_Concourse</vt:lpstr>
      <vt:lpstr>Concourse</vt:lpstr>
      <vt:lpstr>Важная Информация для Родителей студентов первого курса: Обучение в АУЦА</vt:lpstr>
      <vt:lpstr>Режим обучения</vt:lpstr>
      <vt:lpstr>Расписание</vt:lpstr>
      <vt:lpstr>Расписание: Чеклист</vt:lpstr>
      <vt:lpstr>Требования для окончания университета</vt:lpstr>
      <vt:lpstr>Расписание: Чеклист</vt:lpstr>
      <vt:lpstr>Add/Drop</vt:lpstr>
      <vt:lpstr>Распорядок Семестра на осень 2022</vt:lpstr>
      <vt:lpstr>Система оценок</vt:lpstr>
      <vt:lpstr>“Виздровал” “W” оценка</vt:lpstr>
      <vt:lpstr>GPA</vt:lpstr>
      <vt:lpstr>GPA </vt:lpstr>
      <vt:lpstr>Транскрипт Студента</vt:lpstr>
      <vt:lpstr>Программа предмета (Syllabus)</vt:lpstr>
      <vt:lpstr>Ресурсы университета</vt:lpstr>
      <vt:lpstr>Академические Возможности для Студентов АУЦА</vt:lpstr>
      <vt:lpstr>OSUN Open Society University Network</vt:lpstr>
      <vt:lpstr>Ориентационная неделя</vt:lpstr>
      <vt:lpstr>Поддержка родителей</vt:lpstr>
      <vt:lpstr>Вопросы</vt:lpstr>
      <vt:lpstr>Вопросы</vt:lpstr>
      <vt:lpstr>Вопросы</vt:lpstr>
      <vt:lpstr>Вопросы</vt:lpstr>
      <vt:lpstr>Вопросы</vt:lpstr>
      <vt:lpstr>К кому обращаться за помощью?</vt:lpstr>
      <vt:lpstr>Условия и политика обучения студентов имеющих ограничения по состоянию здоровья</vt:lpstr>
      <vt:lpstr>Условия и политика обучения студентов имеющих ограничения по состоянию здоровья</vt:lpstr>
      <vt:lpstr>Специальные условия обучения включает в себя следующее: </vt:lpstr>
      <vt:lpstr>Специальные условия обучения включает в себя следующее для студентов с ограниченными возможности :</vt:lpstr>
      <vt:lpstr>Требования,которые АУЦА не может предоставить</vt:lpstr>
      <vt:lpstr>Семинары</vt:lpstr>
      <vt:lpstr>Независимая/Самостоятельная Работа </vt:lpstr>
      <vt:lpstr>Независимая/Самостоятельная Работа </vt:lpstr>
      <vt:lpstr>Навык чтения и Управление временем</vt:lpstr>
      <vt:lpstr>Опросник для Определения Семинаров</vt:lpstr>
      <vt:lpstr>Кодекс чести АУЦА</vt:lpstr>
      <vt:lpstr>Важные ссылки</vt:lpstr>
      <vt:lpstr>Мы есть социальных сетях Instagram и Telegram bot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Важная Информация для Родителей студентов первого курса: Обучение в АУЦА</dc:title>
  <cp:lastModifiedBy>Gulnur Esenalieva</cp:lastModifiedBy>
  <cp:revision>5</cp:revision>
  <dcterms:modified xsi:type="dcterms:W3CDTF">2022-09-14T09:09:33Z</dcterms:modified>
</cp:coreProperties>
</file>